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handoutMasterIdLst>
    <p:handoutMasterId r:id="rId3"/>
  </p:handoutMasterIdLst>
  <p:sldIdLst>
    <p:sldId id="256" r:id="rId2"/>
  </p:sldIdLst>
  <p:sldSz cx="32918400" cy="16459200"/>
  <p:notesSz cx="37585650" cy="51206400"/>
  <p:defaultTextStyle>
    <a:defPPr>
      <a:defRPr lang="en-US"/>
    </a:defPPr>
    <a:lvl1pPr algn="l" rtl="0" eaLnBrk="0" fontAlgn="base" hangingPunct="0">
      <a:spcBef>
        <a:spcPct val="0"/>
      </a:spcBef>
      <a:spcAft>
        <a:spcPct val="0"/>
      </a:spcAft>
      <a:defRPr sz="13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300" kern="1200">
        <a:solidFill>
          <a:schemeClr val="tx1"/>
        </a:solidFill>
        <a:latin typeface="Times New Roman" pitchFamily="18" charset="0"/>
        <a:ea typeface="ＭＳ Ｐゴシック" charset="-128"/>
        <a:cs typeface="+mn-cs"/>
      </a:defRPr>
    </a:lvl2pPr>
    <a:lvl3pPr marL="914400" algn="l" rtl="0" eaLnBrk="0" fontAlgn="base" hangingPunct="0">
      <a:spcBef>
        <a:spcPct val="0"/>
      </a:spcBef>
      <a:spcAft>
        <a:spcPct val="0"/>
      </a:spcAft>
      <a:defRPr sz="1300" kern="1200">
        <a:solidFill>
          <a:schemeClr val="tx1"/>
        </a:solidFill>
        <a:latin typeface="Times New Roman" pitchFamily="18" charset="0"/>
        <a:ea typeface="ＭＳ Ｐゴシック" charset="-128"/>
        <a:cs typeface="+mn-cs"/>
      </a:defRPr>
    </a:lvl3pPr>
    <a:lvl4pPr marL="1371600" algn="l" rtl="0" eaLnBrk="0" fontAlgn="base" hangingPunct="0">
      <a:spcBef>
        <a:spcPct val="0"/>
      </a:spcBef>
      <a:spcAft>
        <a:spcPct val="0"/>
      </a:spcAft>
      <a:defRPr sz="1300" kern="1200">
        <a:solidFill>
          <a:schemeClr val="tx1"/>
        </a:solidFill>
        <a:latin typeface="Times New Roman" pitchFamily="18" charset="0"/>
        <a:ea typeface="ＭＳ Ｐゴシック" charset="-128"/>
        <a:cs typeface="+mn-cs"/>
      </a:defRPr>
    </a:lvl4pPr>
    <a:lvl5pPr marL="1828800" algn="l" rtl="0" eaLnBrk="0" fontAlgn="base" hangingPunct="0">
      <a:spcBef>
        <a:spcPct val="0"/>
      </a:spcBef>
      <a:spcAft>
        <a:spcPct val="0"/>
      </a:spcAft>
      <a:defRPr sz="1300" kern="1200">
        <a:solidFill>
          <a:schemeClr val="tx1"/>
        </a:solidFill>
        <a:latin typeface="Times New Roman" pitchFamily="18" charset="0"/>
        <a:ea typeface="ＭＳ Ｐゴシック" charset="-128"/>
        <a:cs typeface="+mn-cs"/>
      </a:defRPr>
    </a:lvl5pPr>
    <a:lvl6pPr marL="2286000" algn="l" defTabSz="914400" rtl="0" eaLnBrk="1" latinLnBrk="0" hangingPunct="1">
      <a:defRPr sz="1300" kern="1200">
        <a:solidFill>
          <a:schemeClr val="tx1"/>
        </a:solidFill>
        <a:latin typeface="Times New Roman" pitchFamily="18" charset="0"/>
        <a:ea typeface="ＭＳ Ｐゴシック" charset="-128"/>
        <a:cs typeface="+mn-cs"/>
      </a:defRPr>
    </a:lvl6pPr>
    <a:lvl7pPr marL="2743200" algn="l" defTabSz="914400" rtl="0" eaLnBrk="1" latinLnBrk="0" hangingPunct="1">
      <a:defRPr sz="1300" kern="1200">
        <a:solidFill>
          <a:schemeClr val="tx1"/>
        </a:solidFill>
        <a:latin typeface="Times New Roman" pitchFamily="18" charset="0"/>
        <a:ea typeface="ＭＳ Ｐゴシック" charset="-128"/>
        <a:cs typeface="+mn-cs"/>
      </a:defRPr>
    </a:lvl7pPr>
    <a:lvl8pPr marL="3200400" algn="l" defTabSz="914400" rtl="0" eaLnBrk="1" latinLnBrk="0" hangingPunct="1">
      <a:defRPr sz="1300" kern="1200">
        <a:solidFill>
          <a:schemeClr val="tx1"/>
        </a:solidFill>
        <a:latin typeface="Times New Roman" pitchFamily="18" charset="0"/>
        <a:ea typeface="ＭＳ Ｐゴシック" charset="-128"/>
        <a:cs typeface="+mn-cs"/>
      </a:defRPr>
    </a:lvl8pPr>
    <a:lvl9pPr marL="3657600" algn="l" defTabSz="914400" rtl="0" eaLnBrk="1" latinLnBrk="0" hangingPunct="1">
      <a:defRPr sz="13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DDE76"/>
    <a:srgbClr val="993366"/>
    <a:srgbClr val="C5B7FF"/>
    <a:srgbClr val="FF9933"/>
    <a:srgbClr val="FF0000"/>
    <a:srgbClr val="009999"/>
    <a:srgbClr val="FFFFCC"/>
    <a:srgbClr val="FFCC00"/>
  </p:clrMru>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78" y="66"/>
      </p:cViewPr>
      <p:guideLst>
        <p:guide orient="horz" pos="6576"/>
        <p:guide pos="10272"/>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BB49EB-6E22-C343-BAE5-0663DA455790}" type="doc">
      <dgm:prSet loTypeId="urn:microsoft.com/office/officeart/2005/8/layout/radial6" loCatId="" qsTypeId="urn:microsoft.com/office/officeart/2005/8/quickstyle/3D2" qsCatId="3D" csTypeId="urn:microsoft.com/office/officeart/2005/8/colors/colorful1#1" csCatId="colorful" phldr="1"/>
      <dgm:spPr/>
      <dgm:t>
        <a:bodyPr/>
        <a:lstStyle/>
        <a:p>
          <a:endParaRPr lang="en-US"/>
        </a:p>
      </dgm:t>
    </dgm:pt>
    <dgm:pt modelId="{670E6B7F-C2C9-CB4C-BDFC-A819A6FF05EB}">
      <dgm:prSet phldrT="[Text]" custT="1"/>
      <dgm:spPr/>
      <dgm:t>
        <a:bodyPr/>
        <a:lstStyle/>
        <a:p>
          <a:r>
            <a:rPr lang="en-US" sz="2400" b="1" dirty="0" err="1" smtClean="0">
              <a:solidFill>
                <a:srgbClr val="000000"/>
              </a:solidFill>
              <a:latin typeface="Arial Narrow"/>
              <a:cs typeface="Arial Narrow"/>
            </a:rPr>
            <a:t>AfterCare</a:t>
          </a:r>
          <a:r>
            <a:rPr lang="en-US" sz="2400" b="1" dirty="0" smtClean="0">
              <a:solidFill>
                <a:srgbClr val="000000"/>
              </a:solidFill>
              <a:latin typeface="Arial Narrow"/>
              <a:cs typeface="Arial Narrow"/>
            </a:rPr>
            <a:t> Services</a:t>
          </a:r>
          <a:endParaRPr lang="en-US" sz="2400" b="1" dirty="0">
            <a:solidFill>
              <a:srgbClr val="000000"/>
            </a:solidFill>
            <a:latin typeface="Arial Narrow"/>
            <a:cs typeface="Arial Narrow"/>
          </a:endParaRPr>
        </a:p>
      </dgm:t>
    </dgm:pt>
    <dgm:pt modelId="{4DF76BE5-FF8E-BF4B-8890-768F5226F06A}" type="parTrans" cxnId="{ED6CEF2D-805C-D94B-BCE7-1F0781707374}">
      <dgm:prSet/>
      <dgm:spPr/>
      <dgm:t>
        <a:bodyPr/>
        <a:lstStyle/>
        <a:p>
          <a:endParaRPr lang="en-US"/>
        </a:p>
      </dgm:t>
    </dgm:pt>
    <dgm:pt modelId="{D948DA38-97B7-D042-924F-0C4557FE16C4}" type="sibTrans" cxnId="{ED6CEF2D-805C-D94B-BCE7-1F0781707374}">
      <dgm:prSet/>
      <dgm:spPr/>
      <dgm:t>
        <a:bodyPr/>
        <a:lstStyle/>
        <a:p>
          <a:endParaRPr lang="en-US"/>
        </a:p>
      </dgm:t>
    </dgm:pt>
    <dgm:pt modelId="{04296115-A6DD-CE49-A9B3-BC13F547FD19}">
      <dgm:prSet phldrT="[Text]" custT="1"/>
      <dgm:spPr/>
      <dgm:t>
        <a:bodyPr/>
        <a:lstStyle/>
        <a:p>
          <a:r>
            <a:rPr lang="en-US" sz="2400" b="1" dirty="0" smtClean="0">
              <a:solidFill>
                <a:schemeClr val="tx1"/>
              </a:solidFill>
              <a:latin typeface="Arial Narrow"/>
              <a:cs typeface="Arial Narrow"/>
            </a:rPr>
            <a:t>Case Management</a:t>
          </a:r>
          <a:endParaRPr lang="en-US" sz="2400" b="1" dirty="0">
            <a:solidFill>
              <a:schemeClr val="tx1"/>
            </a:solidFill>
            <a:latin typeface="Arial Narrow"/>
            <a:cs typeface="Arial Narrow"/>
          </a:endParaRPr>
        </a:p>
      </dgm:t>
    </dgm:pt>
    <dgm:pt modelId="{F92D8541-C939-C549-8D46-344555FB1D9D}" type="parTrans" cxnId="{03395E05-A7DB-0842-B3A6-D7982811DAA3}">
      <dgm:prSet/>
      <dgm:spPr/>
      <dgm:t>
        <a:bodyPr/>
        <a:lstStyle/>
        <a:p>
          <a:endParaRPr lang="en-US"/>
        </a:p>
      </dgm:t>
    </dgm:pt>
    <dgm:pt modelId="{48A0C1FB-860B-054C-BDE7-AE8173D11CEB}" type="sibTrans" cxnId="{03395E05-A7DB-0842-B3A6-D7982811DAA3}">
      <dgm:prSet/>
      <dgm:spPr/>
      <dgm:t>
        <a:bodyPr/>
        <a:lstStyle/>
        <a:p>
          <a:endParaRPr lang="en-US"/>
        </a:p>
      </dgm:t>
    </dgm:pt>
    <dgm:pt modelId="{B82ED06A-379E-3140-95C5-019481C33F2D}">
      <dgm:prSet phldrT="[Text]" custT="1"/>
      <dgm:spPr/>
      <dgm:t>
        <a:bodyPr/>
        <a:lstStyle/>
        <a:p>
          <a:r>
            <a:rPr lang="en-US" sz="2400" b="1" dirty="0" smtClean="0">
              <a:solidFill>
                <a:srgbClr val="000000"/>
              </a:solidFill>
              <a:latin typeface="Arial Narrow"/>
              <a:cs typeface="Arial Narrow"/>
            </a:rPr>
            <a:t>Parent</a:t>
          </a:r>
          <a:r>
            <a:rPr lang="en-US" sz="2400" b="1" baseline="0" dirty="0" smtClean="0">
              <a:solidFill>
                <a:srgbClr val="000000"/>
              </a:solidFill>
              <a:latin typeface="Arial Narrow"/>
              <a:cs typeface="Arial Narrow"/>
            </a:rPr>
            <a:t> Training</a:t>
          </a:r>
          <a:endParaRPr lang="en-US" sz="2400" b="1" dirty="0">
            <a:solidFill>
              <a:srgbClr val="000000"/>
            </a:solidFill>
            <a:latin typeface="Arial Narrow"/>
            <a:cs typeface="Arial Narrow"/>
          </a:endParaRPr>
        </a:p>
      </dgm:t>
    </dgm:pt>
    <dgm:pt modelId="{C04A5D65-F336-4C4F-81F4-D2B978940E41}" type="parTrans" cxnId="{D1E754DA-F1FD-424F-936B-DFD08A4AA07D}">
      <dgm:prSet/>
      <dgm:spPr/>
      <dgm:t>
        <a:bodyPr/>
        <a:lstStyle/>
        <a:p>
          <a:endParaRPr lang="en-US"/>
        </a:p>
      </dgm:t>
    </dgm:pt>
    <dgm:pt modelId="{3C1AEE2A-F73B-9F40-B24A-7F8A049B1BB8}" type="sibTrans" cxnId="{D1E754DA-F1FD-424F-936B-DFD08A4AA07D}">
      <dgm:prSet/>
      <dgm:spPr/>
      <dgm:t>
        <a:bodyPr/>
        <a:lstStyle/>
        <a:p>
          <a:endParaRPr lang="en-US"/>
        </a:p>
      </dgm:t>
    </dgm:pt>
    <dgm:pt modelId="{6B1A33C5-5830-4A43-8ACA-F73065E7F644}">
      <dgm:prSet phldrT="[Text]" custT="1"/>
      <dgm:spPr/>
      <dgm:t>
        <a:bodyPr/>
        <a:lstStyle/>
        <a:p>
          <a:r>
            <a:rPr lang="en-US" sz="2400" b="1" dirty="0" smtClean="0">
              <a:solidFill>
                <a:srgbClr val="000000"/>
              </a:solidFill>
              <a:latin typeface="Arial Narrow"/>
              <a:cs typeface="Arial Narrow"/>
            </a:rPr>
            <a:t>Wrap-Around Services</a:t>
          </a:r>
          <a:endParaRPr lang="en-US" sz="2400" b="1" dirty="0">
            <a:solidFill>
              <a:srgbClr val="000000"/>
            </a:solidFill>
            <a:latin typeface="Arial Narrow"/>
            <a:cs typeface="Arial Narrow"/>
          </a:endParaRPr>
        </a:p>
      </dgm:t>
    </dgm:pt>
    <dgm:pt modelId="{6B213F8F-E20B-6644-94D4-CE99A5CA63CC}" type="parTrans" cxnId="{8DE82EF9-30CC-544E-8E28-6665A2395C9C}">
      <dgm:prSet/>
      <dgm:spPr/>
      <dgm:t>
        <a:bodyPr/>
        <a:lstStyle/>
        <a:p>
          <a:endParaRPr lang="en-US"/>
        </a:p>
      </dgm:t>
    </dgm:pt>
    <dgm:pt modelId="{2B8DEADD-46BE-594E-95E3-03DE922B796F}" type="sibTrans" cxnId="{8DE82EF9-30CC-544E-8E28-6665A2395C9C}">
      <dgm:prSet/>
      <dgm:spPr/>
      <dgm:t>
        <a:bodyPr/>
        <a:lstStyle/>
        <a:p>
          <a:endParaRPr lang="en-US"/>
        </a:p>
      </dgm:t>
    </dgm:pt>
    <dgm:pt modelId="{629F9CD6-3EEC-B24F-BBFE-F8D69C7202CF}">
      <dgm:prSet phldrT="[Text]" custT="1"/>
      <dgm:spPr/>
      <dgm:t>
        <a:bodyPr/>
        <a:lstStyle/>
        <a:p>
          <a:r>
            <a:rPr lang="en-US" sz="2600" b="1" dirty="0" smtClean="0">
              <a:solidFill>
                <a:srgbClr val="000000"/>
              </a:solidFill>
              <a:latin typeface="Arial Narrow"/>
              <a:cs typeface="Arial Narrow"/>
            </a:rPr>
            <a:t>Family Therapy</a:t>
          </a:r>
          <a:endParaRPr lang="en-US" sz="2600" b="1" dirty="0">
            <a:solidFill>
              <a:srgbClr val="000000"/>
            </a:solidFill>
            <a:latin typeface="Arial Narrow"/>
            <a:cs typeface="Arial Narrow"/>
          </a:endParaRPr>
        </a:p>
      </dgm:t>
    </dgm:pt>
    <dgm:pt modelId="{C80F8B33-79B2-8D45-8913-AD0062AB09DE}" type="parTrans" cxnId="{7F1B4373-7B7B-784D-B97A-0BAF9A82B3A0}">
      <dgm:prSet/>
      <dgm:spPr/>
      <dgm:t>
        <a:bodyPr/>
        <a:lstStyle/>
        <a:p>
          <a:endParaRPr lang="en-US"/>
        </a:p>
      </dgm:t>
    </dgm:pt>
    <dgm:pt modelId="{95D9AADD-2F76-DF46-8EDA-C3F0FA8AEF32}" type="sibTrans" cxnId="{7F1B4373-7B7B-784D-B97A-0BAF9A82B3A0}">
      <dgm:prSet/>
      <dgm:spPr/>
      <dgm:t>
        <a:bodyPr/>
        <a:lstStyle/>
        <a:p>
          <a:endParaRPr lang="en-US"/>
        </a:p>
      </dgm:t>
    </dgm:pt>
    <dgm:pt modelId="{88CFB9CC-BADC-FA4D-8943-13FE96897EB6}">
      <dgm:prSet custT="1"/>
      <dgm:spPr/>
      <dgm:t>
        <a:bodyPr/>
        <a:lstStyle/>
        <a:p>
          <a:r>
            <a:rPr lang="en-US" sz="2400" b="1" dirty="0" smtClean="0">
              <a:solidFill>
                <a:srgbClr val="000000"/>
              </a:solidFill>
              <a:latin typeface="Arial Narrow"/>
              <a:cs typeface="Arial Narrow"/>
            </a:rPr>
            <a:t>Educational Advocacy</a:t>
          </a:r>
          <a:endParaRPr lang="en-US" sz="2400" b="1" dirty="0">
            <a:solidFill>
              <a:srgbClr val="000000"/>
            </a:solidFill>
            <a:latin typeface="Arial Narrow"/>
            <a:cs typeface="Arial Narrow"/>
          </a:endParaRPr>
        </a:p>
      </dgm:t>
    </dgm:pt>
    <dgm:pt modelId="{A587A4D4-6794-444B-98BC-18AFE84EF3AD}" type="parTrans" cxnId="{6CE6B1B2-377E-F346-ABA5-A5B1B9F6BB99}">
      <dgm:prSet/>
      <dgm:spPr/>
      <dgm:t>
        <a:bodyPr/>
        <a:lstStyle/>
        <a:p>
          <a:endParaRPr lang="en-US"/>
        </a:p>
      </dgm:t>
    </dgm:pt>
    <dgm:pt modelId="{D5A3FE4E-760B-E442-A358-FE888E2A6D8E}" type="sibTrans" cxnId="{6CE6B1B2-377E-F346-ABA5-A5B1B9F6BB99}">
      <dgm:prSet/>
      <dgm:spPr/>
      <dgm:t>
        <a:bodyPr/>
        <a:lstStyle/>
        <a:p>
          <a:endParaRPr lang="en-US"/>
        </a:p>
      </dgm:t>
    </dgm:pt>
    <dgm:pt modelId="{95583D82-60EE-3B4E-BE21-437559575710}" type="pres">
      <dgm:prSet presAssocID="{02BB49EB-6E22-C343-BAE5-0663DA455790}" presName="Name0" presStyleCnt="0">
        <dgm:presLayoutVars>
          <dgm:chMax val="1"/>
          <dgm:dir/>
          <dgm:animLvl val="ctr"/>
          <dgm:resizeHandles val="exact"/>
        </dgm:presLayoutVars>
      </dgm:prSet>
      <dgm:spPr/>
      <dgm:t>
        <a:bodyPr/>
        <a:lstStyle/>
        <a:p>
          <a:endParaRPr lang="en-US"/>
        </a:p>
      </dgm:t>
    </dgm:pt>
    <dgm:pt modelId="{24DABBB6-5E08-2B41-97F3-138B6C4EE2AB}" type="pres">
      <dgm:prSet presAssocID="{670E6B7F-C2C9-CB4C-BDFC-A819A6FF05EB}" presName="centerShape" presStyleLbl="node0" presStyleIdx="0" presStyleCnt="1" custScaleX="131202" custScaleY="81422" custLinFactNeighborX="-3834" custLinFactNeighborY="2509"/>
      <dgm:spPr/>
      <dgm:t>
        <a:bodyPr/>
        <a:lstStyle/>
        <a:p>
          <a:endParaRPr lang="en-US"/>
        </a:p>
      </dgm:t>
    </dgm:pt>
    <dgm:pt modelId="{7F712D39-727D-794A-AE9C-9BB7BA26AE98}" type="pres">
      <dgm:prSet presAssocID="{04296115-A6DD-CE49-A9B3-BC13F547FD19}" presName="node" presStyleLbl="node1" presStyleIdx="0" presStyleCnt="5" custScaleX="241273" custScaleY="96495" custRadScaleRad="102801" custRadScaleInc="-9891">
        <dgm:presLayoutVars>
          <dgm:bulletEnabled val="1"/>
        </dgm:presLayoutVars>
      </dgm:prSet>
      <dgm:spPr/>
      <dgm:t>
        <a:bodyPr/>
        <a:lstStyle/>
        <a:p>
          <a:endParaRPr lang="en-US"/>
        </a:p>
      </dgm:t>
    </dgm:pt>
    <dgm:pt modelId="{05605F06-6FFF-A04B-B087-B24EE52648C4}" type="pres">
      <dgm:prSet presAssocID="{04296115-A6DD-CE49-A9B3-BC13F547FD19}" presName="dummy" presStyleCnt="0"/>
      <dgm:spPr/>
      <dgm:t>
        <a:bodyPr/>
        <a:lstStyle/>
        <a:p>
          <a:endParaRPr lang="en-US"/>
        </a:p>
      </dgm:t>
    </dgm:pt>
    <dgm:pt modelId="{EA78EB34-D55F-C947-9ABA-9D1B5DC3432B}" type="pres">
      <dgm:prSet presAssocID="{48A0C1FB-860B-054C-BDE7-AE8173D11CEB}" presName="sibTrans" presStyleLbl="sibTrans2D1" presStyleIdx="0" presStyleCnt="5"/>
      <dgm:spPr/>
      <dgm:t>
        <a:bodyPr/>
        <a:lstStyle/>
        <a:p>
          <a:endParaRPr lang="en-US"/>
        </a:p>
      </dgm:t>
    </dgm:pt>
    <dgm:pt modelId="{DAB9B4A9-742A-AD4D-98B6-4E0B271CBCD9}" type="pres">
      <dgm:prSet presAssocID="{B82ED06A-379E-3140-95C5-019481C33F2D}" presName="node" presStyleLbl="node1" presStyleIdx="1" presStyleCnt="5" custScaleX="249556" custScaleY="93113" custRadScaleRad="123592" custRadScaleInc="-1998">
        <dgm:presLayoutVars>
          <dgm:bulletEnabled val="1"/>
        </dgm:presLayoutVars>
      </dgm:prSet>
      <dgm:spPr/>
      <dgm:t>
        <a:bodyPr/>
        <a:lstStyle/>
        <a:p>
          <a:endParaRPr lang="en-US"/>
        </a:p>
      </dgm:t>
    </dgm:pt>
    <dgm:pt modelId="{39F7A66B-406A-4D4D-A2FE-C1B7F5C00100}" type="pres">
      <dgm:prSet presAssocID="{B82ED06A-379E-3140-95C5-019481C33F2D}" presName="dummy" presStyleCnt="0"/>
      <dgm:spPr/>
      <dgm:t>
        <a:bodyPr/>
        <a:lstStyle/>
        <a:p>
          <a:endParaRPr lang="en-US"/>
        </a:p>
      </dgm:t>
    </dgm:pt>
    <dgm:pt modelId="{62ED17C8-502C-2148-A842-FE6A60339944}" type="pres">
      <dgm:prSet presAssocID="{3C1AEE2A-F73B-9F40-B24A-7F8A049B1BB8}" presName="sibTrans" presStyleLbl="sibTrans2D1" presStyleIdx="1" presStyleCnt="5"/>
      <dgm:spPr/>
      <dgm:t>
        <a:bodyPr/>
        <a:lstStyle/>
        <a:p>
          <a:endParaRPr lang="en-US"/>
        </a:p>
      </dgm:t>
    </dgm:pt>
    <dgm:pt modelId="{77CF3B94-3675-6740-B93F-CC2948E6A905}" type="pres">
      <dgm:prSet presAssocID="{629F9CD6-3EEC-B24F-BBFE-F8D69C7202CF}" presName="node" presStyleLbl="node1" presStyleIdx="2" presStyleCnt="5" custScaleX="252241" custScaleY="92335" custRadScaleRad="114812" custRadScaleInc="-71917">
        <dgm:presLayoutVars>
          <dgm:bulletEnabled val="1"/>
        </dgm:presLayoutVars>
      </dgm:prSet>
      <dgm:spPr/>
      <dgm:t>
        <a:bodyPr/>
        <a:lstStyle/>
        <a:p>
          <a:endParaRPr lang="en-US"/>
        </a:p>
      </dgm:t>
    </dgm:pt>
    <dgm:pt modelId="{45568722-F5F5-9A46-9FA1-D8B7803E2633}" type="pres">
      <dgm:prSet presAssocID="{629F9CD6-3EEC-B24F-BBFE-F8D69C7202CF}" presName="dummy" presStyleCnt="0"/>
      <dgm:spPr/>
      <dgm:t>
        <a:bodyPr/>
        <a:lstStyle/>
        <a:p>
          <a:endParaRPr lang="en-US"/>
        </a:p>
      </dgm:t>
    </dgm:pt>
    <dgm:pt modelId="{B6A732A5-ED34-0944-9406-EFEAAF2CC0DD}" type="pres">
      <dgm:prSet presAssocID="{95D9AADD-2F76-DF46-8EDA-C3F0FA8AEF32}" presName="sibTrans" presStyleLbl="sibTrans2D1" presStyleIdx="2" presStyleCnt="5" custScaleY="74928"/>
      <dgm:spPr/>
      <dgm:t>
        <a:bodyPr/>
        <a:lstStyle/>
        <a:p>
          <a:endParaRPr lang="en-US"/>
        </a:p>
      </dgm:t>
    </dgm:pt>
    <dgm:pt modelId="{D32A8CD0-093C-7A49-8040-A7FDEEACEAC1}" type="pres">
      <dgm:prSet presAssocID="{6B1A33C5-5830-4A43-8ACA-F73065E7F644}" presName="node" presStyleLbl="node1" presStyleIdx="3" presStyleCnt="5" custScaleX="256885" custScaleY="92708" custRadScaleRad="126215" custRadScaleInc="83947">
        <dgm:presLayoutVars>
          <dgm:bulletEnabled val="1"/>
        </dgm:presLayoutVars>
      </dgm:prSet>
      <dgm:spPr/>
      <dgm:t>
        <a:bodyPr/>
        <a:lstStyle/>
        <a:p>
          <a:endParaRPr lang="en-US"/>
        </a:p>
      </dgm:t>
    </dgm:pt>
    <dgm:pt modelId="{0F3EA368-70EE-A94C-9998-BBBBAA5145F8}" type="pres">
      <dgm:prSet presAssocID="{6B1A33C5-5830-4A43-8ACA-F73065E7F644}" presName="dummy" presStyleCnt="0"/>
      <dgm:spPr/>
      <dgm:t>
        <a:bodyPr/>
        <a:lstStyle/>
        <a:p>
          <a:endParaRPr lang="en-US"/>
        </a:p>
      </dgm:t>
    </dgm:pt>
    <dgm:pt modelId="{100FBEA2-61E1-E441-9120-85D1A86DD96F}" type="pres">
      <dgm:prSet presAssocID="{2B8DEADD-46BE-594E-95E3-03DE922B796F}" presName="sibTrans" presStyleLbl="sibTrans2D1" presStyleIdx="3" presStyleCnt="5"/>
      <dgm:spPr/>
      <dgm:t>
        <a:bodyPr/>
        <a:lstStyle/>
        <a:p>
          <a:endParaRPr lang="en-US"/>
        </a:p>
      </dgm:t>
    </dgm:pt>
    <dgm:pt modelId="{1A2C1D84-457F-5248-B67A-1BA9A96A7A7B}" type="pres">
      <dgm:prSet presAssocID="{88CFB9CC-BADC-FA4D-8943-13FE96897EB6}" presName="node" presStyleLbl="node1" presStyleIdx="4" presStyleCnt="5" custScaleX="248900" custScaleY="97370" custRadScaleRad="138789" custRadScaleInc="-9201">
        <dgm:presLayoutVars>
          <dgm:bulletEnabled val="1"/>
        </dgm:presLayoutVars>
      </dgm:prSet>
      <dgm:spPr/>
      <dgm:t>
        <a:bodyPr/>
        <a:lstStyle/>
        <a:p>
          <a:endParaRPr lang="en-US"/>
        </a:p>
      </dgm:t>
    </dgm:pt>
    <dgm:pt modelId="{F6F1ECF4-DDF7-024C-9CFF-C3D2B0ED2912}" type="pres">
      <dgm:prSet presAssocID="{88CFB9CC-BADC-FA4D-8943-13FE96897EB6}" presName="dummy" presStyleCnt="0"/>
      <dgm:spPr/>
      <dgm:t>
        <a:bodyPr/>
        <a:lstStyle/>
        <a:p>
          <a:endParaRPr lang="en-US"/>
        </a:p>
      </dgm:t>
    </dgm:pt>
    <dgm:pt modelId="{B47EC951-56E7-364C-B880-708BDF04CA06}" type="pres">
      <dgm:prSet presAssocID="{D5A3FE4E-760B-E442-A358-FE888E2A6D8E}" presName="sibTrans" presStyleLbl="sibTrans2D1" presStyleIdx="4" presStyleCnt="5"/>
      <dgm:spPr/>
      <dgm:t>
        <a:bodyPr/>
        <a:lstStyle/>
        <a:p>
          <a:endParaRPr lang="en-US"/>
        </a:p>
      </dgm:t>
    </dgm:pt>
  </dgm:ptLst>
  <dgm:cxnLst>
    <dgm:cxn modelId="{26A30BCB-67B9-3E47-AF96-4F43C5AF132D}" type="presOf" srcId="{629F9CD6-3EEC-B24F-BBFE-F8D69C7202CF}" destId="{77CF3B94-3675-6740-B93F-CC2948E6A905}" srcOrd="0" destOrd="0" presId="urn:microsoft.com/office/officeart/2005/8/layout/radial6"/>
    <dgm:cxn modelId="{8DE82EF9-30CC-544E-8E28-6665A2395C9C}" srcId="{670E6B7F-C2C9-CB4C-BDFC-A819A6FF05EB}" destId="{6B1A33C5-5830-4A43-8ACA-F73065E7F644}" srcOrd="3" destOrd="0" parTransId="{6B213F8F-E20B-6644-94D4-CE99A5CA63CC}" sibTransId="{2B8DEADD-46BE-594E-95E3-03DE922B796F}"/>
    <dgm:cxn modelId="{E275E3AE-CDC7-9748-B88D-C4B7F4A8F828}" type="presOf" srcId="{04296115-A6DD-CE49-A9B3-BC13F547FD19}" destId="{7F712D39-727D-794A-AE9C-9BB7BA26AE98}" srcOrd="0" destOrd="0" presId="urn:microsoft.com/office/officeart/2005/8/layout/radial6"/>
    <dgm:cxn modelId="{03395E05-A7DB-0842-B3A6-D7982811DAA3}" srcId="{670E6B7F-C2C9-CB4C-BDFC-A819A6FF05EB}" destId="{04296115-A6DD-CE49-A9B3-BC13F547FD19}" srcOrd="0" destOrd="0" parTransId="{F92D8541-C939-C549-8D46-344555FB1D9D}" sibTransId="{48A0C1FB-860B-054C-BDE7-AE8173D11CEB}"/>
    <dgm:cxn modelId="{8801AFCF-4FB3-7945-AFE0-FBA33AB8F33E}" type="presOf" srcId="{3C1AEE2A-F73B-9F40-B24A-7F8A049B1BB8}" destId="{62ED17C8-502C-2148-A842-FE6A60339944}" srcOrd="0" destOrd="0" presId="urn:microsoft.com/office/officeart/2005/8/layout/radial6"/>
    <dgm:cxn modelId="{ED6CEF2D-805C-D94B-BCE7-1F0781707374}" srcId="{02BB49EB-6E22-C343-BAE5-0663DA455790}" destId="{670E6B7F-C2C9-CB4C-BDFC-A819A6FF05EB}" srcOrd="0" destOrd="0" parTransId="{4DF76BE5-FF8E-BF4B-8890-768F5226F06A}" sibTransId="{D948DA38-97B7-D042-924F-0C4557FE16C4}"/>
    <dgm:cxn modelId="{D33F22D2-DFED-CA4A-B331-39783C0F6614}" type="presOf" srcId="{48A0C1FB-860B-054C-BDE7-AE8173D11CEB}" destId="{EA78EB34-D55F-C947-9ABA-9D1B5DC3432B}" srcOrd="0" destOrd="0" presId="urn:microsoft.com/office/officeart/2005/8/layout/radial6"/>
    <dgm:cxn modelId="{A7926A36-7F5A-BC43-8D3F-4AAFEA5FFFF7}" type="presOf" srcId="{95D9AADD-2F76-DF46-8EDA-C3F0FA8AEF32}" destId="{B6A732A5-ED34-0944-9406-EFEAAF2CC0DD}" srcOrd="0" destOrd="0" presId="urn:microsoft.com/office/officeart/2005/8/layout/radial6"/>
    <dgm:cxn modelId="{97EC405F-34EE-CA4D-9258-78FE24C2B45E}" type="presOf" srcId="{D5A3FE4E-760B-E442-A358-FE888E2A6D8E}" destId="{B47EC951-56E7-364C-B880-708BDF04CA06}" srcOrd="0" destOrd="0" presId="urn:microsoft.com/office/officeart/2005/8/layout/radial6"/>
    <dgm:cxn modelId="{9490A6F8-0313-2349-BB3D-8D1978C5B7A0}" type="presOf" srcId="{88CFB9CC-BADC-FA4D-8943-13FE96897EB6}" destId="{1A2C1D84-457F-5248-B67A-1BA9A96A7A7B}" srcOrd="0" destOrd="0" presId="urn:microsoft.com/office/officeart/2005/8/layout/radial6"/>
    <dgm:cxn modelId="{7F1B4373-7B7B-784D-B97A-0BAF9A82B3A0}" srcId="{670E6B7F-C2C9-CB4C-BDFC-A819A6FF05EB}" destId="{629F9CD6-3EEC-B24F-BBFE-F8D69C7202CF}" srcOrd="2" destOrd="0" parTransId="{C80F8B33-79B2-8D45-8913-AD0062AB09DE}" sibTransId="{95D9AADD-2F76-DF46-8EDA-C3F0FA8AEF32}"/>
    <dgm:cxn modelId="{71F8F70F-6E10-E54A-A091-A71116711B5E}" type="presOf" srcId="{02BB49EB-6E22-C343-BAE5-0663DA455790}" destId="{95583D82-60EE-3B4E-BE21-437559575710}" srcOrd="0" destOrd="0" presId="urn:microsoft.com/office/officeart/2005/8/layout/radial6"/>
    <dgm:cxn modelId="{1EC775F6-780E-724C-946D-9A3BE7E1043E}" type="presOf" srcId="{670E6B7F-C2C9-CB4C-BDFC-A819A6FF05EB}" destId="{24DABBB6-5E08-2B41-97F3-138B6C4EE2AB}" srcOrd="0" destOrd="0" presId="urn:microsoft.com/office/officeart/2005/8/layout/radial6"/>
    <dgm:cxn modelId="{6CE6B1B2-377E-F346-ABA5-A5B1B9F6BB99}" srcId="{670E6B7F-C2C9-CB4C-BDFC-A819A6FF05EB}" destId="{88CFB9CC-BADC-FA4D-8943-13FE96897EB6}" srcOrd="4" destOrd="0" parTransId="{A587A4D4-6794-444B-98BC-18AFE84EF3AD}" sibTransId="{D5A3FE4E-760B-E442-A358-FE888E2A6D8E}"/>
    <dgm:cxn modelId="{D7AA9AE4-A549-1E4E-9429-665B231E7659}" type="presOf" srcId="{6B1A33C5-5830-4A43-8ACA-F73065E7F644}" destId="{D32A8CD0-093C-7A49-8040-A7FDEEACEAC1}" srcOrd="0" destOrd="0" presId="urn:microsoft.com/office/officeart/2005/8/layout/radial6"/>
    <dgm:cxn modelId="{FE682B3B-4EA2-C743-AEEB-4AEA785785F6}" type="presOf" srcId="{B82ED06A-379E-3140-95C5-019481C33F2D}" destId="{DAB9B4A9-742A-AD4D-98B6-4E0B271CBCD9}" srcOrd="0" destOrd="0" presId="urn:microsoft.com/office/officeart/2005/8/layout/radial6"/>
    <dgm:cxn modelId="{D1E754DA-F1FD-424F-936B-DFD08A4AA07D}" srcId="{670E6B7F-C2C9-CB4C-BDFC-A819A6FF05EB}" destId="{B82ED06A-379E-3140-95C5-019481C33F2D}" srcOrd="1" destOrd="0" parTransId="{C04A5D65-F336-4C4F-81F4-D2B978940E41}" sibTransId="{3C1AEE2A-F73B-9F40-B24A-7F8A049B1BB8}"/>
    <dgm:cxn modelId="{4BBBF479-CDE9-874B-B0D6-401260876A58}" type="presOf" srcId="{2B8DEADD-46BE-594E-95E3-03DE922B796F}" destId="{100FBEA2-61E1-E441-9120-85D1A86DD96F}" srcOrd="0" destOrd="0" presId="urn:microsoft.com/office/officeart/2005/8/layout/radial6"/>
    <dgm:cxn modelId="{75931159-048F-3844-9AA5-E9ED1155EB1B}" type="presParOf" srcId="{95583D82-60EE-3B4E-BE21-437559575710}" destId="{24DABBB6-5E08-2B41-97F3-138B6C4EE2AB}" srcOrd="0" destOrd="0" presId="urn:microsoft.com/office/officeart/2005/8/layout/radial6"/>
    <dgm:cxn modelId="{F61CF319-3604-0149-9DA6-284B92E1861C}" type="presParOf" srcId="{95583D82-60EE-3B4E-BE21-437559575710}" destId="{7F712D39-727D-794A-AE9C-9BB7BA26AE98}" srcOrd="1" destOrd="0" presId="urn:microsoft.com/office/officeart/2005/8/layout/radial6"/>
    <dgm:cxn modelId="{FD3ACB20-9ED4-C849-B22A-4FA8D8609B33}" type="presParOf" srcId="{95583D82-60EE-3B4E-BE21-437559575710}" destId="{05605F06-6FFF-A04B-B087-B24EE52648C4}" srcOrd="2" destOrd="0" presId="urn:microsoft.com/office/officeart/2005/8/layout/radial6"/>
    <dgm:cxn modelId="{982BACC5-C8CD-C748-A15C-DB6F8AF948E6}" type="presParOf" srcId="{95583D82-60EE-3B4E-BE21-437559575710}" destId="{EA78EB34-D55F-C947-9ABA-9D1B5DC3432B}" srcOrd="3" destOrd="0" presId="urn:microsoft.com/office/officeart/2005/8/layout/radial6"/>
    <dgm:cxn modelId="{298EE407-9BDC-A543-ACE0-9EFD7FBBE366}" type="presParOf" srcId="{95583D82-60EE-3B4E-BE21-437559575710}" destId="{DAB9B4A9-742A-AD4D-98B6-4E0B271CBCD9}" srcOrd="4" destOrd="0" presId="urn:microsoft.com/office/officeart/2005/8/layout/radial6"/>
    <dgm:cxn modelId="{AAB02962-85F1-9544-8FA3-1E793997AB46}" type="presParOf" srcId="{95583D82-60EE-3B4E-BE21-437559575710}" destId="{39F7A66B-406A-4D4D-A2FE-C1B7F5C00100}" srcOrd="5" destOrd="0" presId="urn:microsoft.com/office/officeart/2005/8/layout/radial6"/>
    <dgm:cxn modelId="{0ECDA65A-1C9D-A54F-98BC-AA323B1A2051}" type="presParOf" srcId="{95583D82-60EE-3B4E-BE21-437559575710}" destId="{62ED17C8-502C-2148-A842-FE6A60339944}" srcOrd="6" destOrd="0" presId="urn:microsoft.com/office/officeart/2005/8/layout/radial6"/>
    <dgm:cxn modelId="{10BBB871-7E5A-634D-866D-DC3AAA0E14F6}" type="presParOf" srcId="{95583D82-60EE-3B4E-BE21-437559575710}" destId="{77CF3B94-3675-6740-B93F-CC2948E6A905}" srcOrd="7" destOrd="0" presId="urn:microsoft.com/office/officeart/2005/8/layout/radial6"/>
    <dgm:cxn modelId="{1A9FF6C3-1090-D04D-8971-AC19209E8B40}" type="presParOf" srcId="{95583D82-60EE-3B4E-BE21-437559575710}" destId="{45568722-F5F5-9A46-9FA1-D8B7803E2633}" srcOrd="8" destOrd="0" presId="urn:microsoft.com/office/officeart/2005/8/layout/radial6"/>
    <dgm:cxn modelId="{5710FDF1-CB5D-0B43-8476-1FDDA3B71CB8}" type="presParOf" srcId="{95583D82-60EE-3B4E-BE21-437559575710}" destId="{B6A732A5-ED34-0944-9406-EFEAAF2CC0DD}" srcOrd="9" destOrd="0" presId="urn:microsoft.com/office/officeart/2005/8/layout/radial6"/>
    <dgm:cxn modelId="{EB666EAA-C80E-AF48-8693-CD09717308B5}" type="presParOf" srcId="{95583D82-60EE-3B4E-BE21-437559575710}" destId="{D32A8CD0-093C-7A49-8040-A7FDEEACEAC1}" srcOrd="10" destOrd="0" presId="urn:microsoft.com/office/officeart/2005/8/layout/radial6"/>
    <dgm:cxn modelId="{AF64CFE0-60FE-9848-B538-D4734DE5D2EC}" type="presParOf" srcId="{95583D82-60EE-3B4E-BE21-437559575710}" destId="{0F3EA368-70EE-A94C-9998-BBBBAA5145F8}" srcOrd="11" destOrd="0" presId="urn:microsoft.com/office/officeart/2005/8/layout/radial6"/>
    <dgm:cxn modelId="{E9C52FB2-96F9-8D4B-A9C4-01D495E108B9}" type="presParOf" srcId="{95583D82-60EE-3B4E-BE21-437559575710}" destId="{100FBEA2-61E1-E441-9120-85D1A86DD96F}" srcOrd="12" destOrd="0" presId="urn:microsoft.com/office/officeart/2005/8/layout/radial6"/>
    <dgm:cxn modelId="{85997B8E-5201-D548-BC9C-AE102E5D9337}" type="presParOf" srcId="{95583D82-60EE-3B4E-BE21-437559575710}" destId="{1A2C1D84-457F-5248-B67A-1BA9A96A7A7B}" srcOrd="13" destOrd="0" presId="urn:microsoft.com/office/officeart/2005/8/layout/radial6"/>
    <dgm:cxn modelId="{286C6CCD-B221-3D49-AD12-4C6F58DE03A5}" type="presParOf" srcId="{95583D82-60EE-3B4E-BE21-437559575710}" destId="{F6F1ECF4-DDF7-024C-9CFF-C3D2B0ED2912}" srcOrd="14" destOrd="0" presId="urn:microsoft.com/office/officeart/2005/8/layout/radial6"/>
    <dgm:cxn modelId="{07CCE809-50AC-9E48-A36B-A9287946AF22}" type="presParOf" srcId="{95583D82-60EE-3B4E-BE21-437559575710}" destId="{B47EC951-56E7-364C-B880-708BDF04CA06}" srcOrd="15" destOrd="0" presId="urn:microsoft.com/office/officeart/2005/8/layout/radial6"/>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47EC951-56E7-364C-B880-708BDF04CA06}">
      <dsp:nvSpPr>
        <dsp:cNvPr id="0" name=""/>
        <dsp:cNvSpPr/>
      </dsp:nvSpPr>
      <dsp:spPr>
        <a:xfrm>
          <a:off x="1472703" y="341765"/>
          <a:ext cx="2988947" cy="2988947"/>
        </a:xfrm>
        <a:prstGeom prst="blockArc">
          <a:avLst>
            <a:gd name="adj1" fmla="val 11884715"/>
            <a:gd name="adj2" fmla="val 17401008"/>
            <a:gd name="adj3" fmla="val 4639"/>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100FBEA2-61E1-E441-9120-85D1A86DD96F}">
      <dsp:nvSpPr>
        <dsp:cNvPr id="0" name=""/>
        <dsp:cNvSpPr/>
      </dsp:nvSpPr>
      <dsp:spPr>
        <a:xfrm>
          <a:off x="1464318" y="366689"/>
          <a:ext cx="2988947" cy="2988947"/>
        </a:xfrm>
        <a:prstGeom prst="blockArc">
          <a:avLst>
            <a:gd name="adj1" fmla="val 7866848"/>
            <a:gd name="adj2" fmla="val 11946644"/>
            <a:gd name="adj3" fmla="val 4639"/>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6A732A5-ED34-0944-9406-EFEAAF2CC0DD}">
      <dsp:nvSpPr>
        <dsp:cNvPr id="0" name=""/>
        <dsp:cNvSpPr/>
      </dsp:nvSpPr>
      <dsp:spPr>
        <a:xfrm>
          <a:off x="1938884" y="1570449"/>
          <a:ext cx="2988947" cy="2239558"/>
        </a:xfrm>
        <a:prstGeom prst="blockArc">
          <a:avLst>
            <a:gd name="adj1" fmla="val 584361"/>
            <a:gd name="adj2" fmla="val 10158678"/>
            <a:gd name="adj3" fmla="val 4639"/>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2ED17C8-502C-2148-A842-FE6A60339944}">
      <dsp:nvSpPr>
        <dsp:cNvPr id="0" name=""/>
        <dsp:cNvSpPr/>
      </dsp:nvSpPr>
      <dsp:spPr>
        <a:xfrm>
          <a:off x="2378096" y="378785"/>
          <a:ext cx="2988947" cy="2988947"/>
        </a:xfrm>
        <a:prstGeom prst="blockArc">
          <a:avLst>
            <a:gd name="adj1" fmla="val 20371780"/>
            <a:gd name="adj2" fmla="val 2807196"/>
            <a:gd name="adj3" fmla="val 4639"/>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A78EB34-D55F-C947-9ABA-9D1B5DC3432B}">
      <dsp:nvSpPr>
        <dsp:cNvPr id="0" name=""/>
        <dsp:cNvSpPr/>
      </dsp:nvSpPr>
      <dsp:spPr>
        <a:xfrm>
          <a:off x="2375969" y="373052"/>
          <a:ext cx="2988947" cy="2988947"/>
        </a:xfrm>
        <a:prstGeom prst="blockArc">
          <a:avLst>
            <a:gd name="adj1" fmla="val 15237051"/>
            <a:gd name="adj2" fmla="val 20386180"/>
            <a:gd name="adj3" fmla="val 4639"/>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4DABBB6-5E08-2B41-97F3-138B6C4EE2AB}">
      <dsp:nvSpPr>
        <dsp:cNvPr id="0" name=""/>
        <dsp:cNvSpPr/>
      </dsp:nvSpPr>
      <dsp:spPr>
        <a:xfrm>
          <a:off x="2514614" y="1447798"/>
          <a:ext cx="1804936" cy="1120116"/>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err="1" smtClean="0">
              <a:solidFill>
                <a:srgbClr val="000000"/>
              </a:solidFill>
              <a:latin typeface="Arial Narrow"/>
              <a:cs typeface="Arial Narrow"/>
            </a:rPr>
            <a:t>AfterCare</a:t>
          </a:r>
          <a:r>
            <a:rPr lang="en-US" sz="2400" b="1" kern="1200" dirty="0" smtClean="0">
              <a:solidFill>
                <a:srgbClr val="000000"/>
              </a:solidFill>
              <a:latin typeface="Arial Narrow"/>
              <a:cs typeface="Arial Narrow"/>
            </a:rPr>
            <a:t> Services</a:t>
          </a:r>
          <a:endParaRPr lang="en-US" sz="2400" b="1" kern="1200" dirty="0">
            <a:solidFill>
              <a:srgbClr val="000000"/>
            </a:solidFill>
            <a:latin typeface="Arial Narrow"/>
            <a:cs typeface="Arial Narrow"/>
          </a:endParaRPr>
        </a:p>
      </dsp:txBody>
      <dsp:txXfrm>
        <a:off x="2514614" y="1447798"/>
        <a:ext cx="1804936" cy="1120116"/>
      </dsp:txXfrm>
    </dsp:sp>
    <dsp:sp modelId="{7F712D39-727D-794A-AE9C-9BB7BA26AE98}">
      <dsp:nvSpPr>
        <dsp:cNvPr id="0" name=""/>
        <dsp:cNvSpPr/>
      </dsp:nvSpPr>
      <dsp:spPr>
        <a:xfrm>
          <a:off x="2305151" y="0"/>
          <a:ext cx="2323422" cy="929232"/>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latin typeface="Arial Narrow"/>
              <a:cs typeface="Arial Narrow"/>
            </a:rPr>
            <a:t>Case Management</a:t>
          </a:r>
          <a:endParaRPr lang="en-US" sz="2400" b="1" kern="1200" dirty="0">
            <a:solidFill>
              <a:schemeClr val="tx1"/>
            </a:solidFill>
            <a:latin typeface="Arial Narrow"/>
            <a:cs typeface="Arial Narrow"/>
          </a:endParaRPr>
        </a:p>
      </dsp:txBody>
      <dsp:txXfrm>
        <a:off x="2305151" y="0"/>
        <a:ext cx="2323422" cy="929232"/>
      </dsp:txXfrm>
    </dsp:sp>
    <dsp:sp modelId="{DAB9B4A9-742A-AD4D-98B6-4E0B271CBCD9}">
      <dsp:nvSpPr>
        <dsp:cNvPr id="0" name=""/>
        <dsp:cNvSpPr/>
      </dsp:nvSpPr>
      <dsp:spPr>
        <a:xfrm>
          <a:off x="4038600" y="914400"/>
          <a:ext cx="2403186" cy="896664"/>
        </a:xfrm>
        <a:prstGeom prst="ellipse">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000000"/>
              </a:solidFill>
              <a:latin typeface="Arial Narrow"/>
              <a:cs typeface="Arial Narrow"/>
            </a:rPr>
            <a:t>Parent</a:t>
          </a:r>
          <a:r>
            <a:rPr lang="en-US" sz="2400" b="1" kern="1200" baseline="0" dirty="0" smtClean="0">
              <a:solidFill>
                <a:srgbClr val="000000"/>
              </a:solidFill>
              <a:latin typeface="Arial Narrow"/>
              <a:cs typeface="Arial Narrow"/>
            </a:rPr>
            <a:t> Training</a:t>
          </a:r>
          <a:endParaRPr lang="en-US" sz="2400" b="1" kern="1200" dirty="0">
            <a:solidFill>
              <a:srgbClr val="000000"/>
            </a:solidFill>
            <a:latin typeface="Arial Narrow"/>
            <a:cs typeface="Arial Narrow"/>
          </a:endParaRPr>
        </a:p>
      </dsp:txBody>
      <dsp:txXfrm>
        <a:off x="4038600" y="914400"/>
        <a:ext cx="2403186" cy="896664"/>
      </dsp:txXfrm>
    </dsp:sp>
    <dsp:sp modelId="{77CF3B94-3675-6740-B93F-CC2948E6A905}">
      <dsp:nvSpPr>
        <dsp:cNvPr id="0" name=""/>
        <dsp:cNvSpPr/>
      </dsp:nvSpPr>
      <dsp:spPr>
        <a:xfrm>
          <a:off x="3657603" y="2492592"/>
          <a:ext cx="2429042" cy="889172"/>
        </a:xfrm>
        <a:prstGeom prst="ellipse">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b="1" kern="1200" dirty="0" smtClean="0">
              <a:solidFill>
                <a:srgbClr val="000000"/>
              </a:solidFill>
              <a:latin typeface="Arial Narrow"/>
              <a:cs typeface="Arial Narrow"/>
            </a:rPr>
            <a:t>Family Therapy</a:t>
          </a:r>
          <a:endParaRPr lang="en-US" sz="2600" b="1" kern="1200" dirty="0">
            <a:solidFill>
              <a:srgbClr val="000000"/>
            </a:solidFill>
            <a:latin typeface="Arial Narrow"/>
            <a:cs typeface="Arial Narrow"/>
          </a:endParaRPr>
        </a:p>
      </dsp:txBody>
      <dsp:txXfrm>
        <a:off x="3657603" y="2492592"/>
        <a:ext cx="2429042" cy="889172"/>
      </dsp:txXfrm>
    </dsp:sp>
    <dsp:sp modelId="{D32A8CD0-093C-7A49-8040-A7FDEEACEAC1}">
      <dsp:nvSpPr>
        <dsp:cNvPr id="0" name=""/>
        <dsp:cNvSpPr/>
      </dsp:nvSpPr>
      <dsp:spPr>
        <a:xfrm>
          <a:off x="761998" y="2514601"/>
          <a:ext cx="2473763" cy="892764"/>
        </a:xfrm>
        <a:prstGeom prst="ellipse">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000000"/>
              </a:solidFill>
              <a:latin typeface="Arial Narrow"/>
              <a:cs typeface="Arial Narrow"/>
            </a:rPr>
            <a:t>Wrap-Around Services</a:t>
          </a:r>
          <a:endParaRPr lang="en-US" sz="2400" b="1" kern="1200" dirty="0">
            <a:solidFill>
              <a:srgbClr val="000000"/>
            </a:solidFill>
            <a:latin typeface="Arial Narrow"/>
            <a:cs typeface="Arial Narrow"/>
          </a:endParaRPr>
        </a:p>
      </dsp:txBody>
      <dsp:txXfrm>
        <a:off x="761998" y="2514601"/>
        <a:ext cx="2473763" cy="892764"/>
      </dsp:txXfrm>
    </dsp:sp>
    <dsp:sp modelId="{1A2C1D84-457F-5248-B67A-1BA9A96A7A7B}">
      <dsp:nvSpPr>
        <dsp:cNvPr id="0" name=""/>
        <dsp:cNvSpPr/>
      </dsp:nvSpPr>
      <dsp:spPr>
        <a:xfrm>
          <a:off x="381004" y="914400"/>
          <a:ext cx="2396869" cy="937658"/>
        </a:xfrm>
        <a:prstGeom prst="ellipse">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000000"/>
              </a:solidFill>
              <a:latin typeface="Arial Narrow"/>
              <a:cs typeface="Arial Narrow"/>
            </a:rPr>
            <a:t>Educational Advocacy</a:t>
          </a:r>
          <a:endParaRPr lang="en-US" sz="2400" b="1" kern="1200" dirty="0">
            <a:solidFill>
              <a:srgbClr val="000000"/>
            </a:solidFill>
            <a:latin typeface="Arial Narrow"/>
            <a:cs typeface="Arial Narrow"/>
          </a:endParaRPr>
        </a:p>
      </dsp:txBody>
      <dsp:txXfrm>
        <a:off x="381004" y="914400"/>
        <a:ext cx="2396869" cy="93765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16287750" cy="2659063"/>
          </a:xfrm>
          <a:prstGeom prst="rect">
            <a:avLst/>
          </a:prstGeom>
          <a:noFill/>
          <a:ln>
            <a:noFill/>
          </a:ln>
          <a:effectLst/>
          <a:extLst/>
        </p:spPr>
        <p:txBody>
          <a:bodyPr vert="horz" wrap="square" lIns="518666" tIns="259333" rIns="518666" bIns="259333" numCol="1" anchor="t" anchorCtr="0" compatLnSpc="1">
            <a:prstTxWarp prst="textNoShape">
              <a:avLst/>
            </a:prstTxWarp>
          </a:bodyPr>
          <a:lstStyle>
            <a:lvl1pPr defTabSz="5186363">
              <a:defRPr sz="6800">
                <a:latin typeface="Times New Roman" charset="0"/>
                <a:ea typeface="ＭＳ Ｐゴシック" charset="0"/>
                <a:cs typeface="+mn-cs"/>
              </a:defRPr>
            </a:lvl1pPr>
          </a:lstStyle>
          <a:p>
            <a:pPr>
              <a:defRPr/>
            </a:pPr>
            <a:endParaRPr lang="en-US"/>
          </a:p>
        </p:txBody>
      </p:sp>
      <p:sp>
        <p:nvSpPr>
          <p:cNvPr id="5123" name="Rectangle 3"/>
          <p:cNvSpPr>
            <a:spLocks noGrp="1" noChangeArrowheads="1"/>
          </p:cNvSpPr>
          <p:nvPr>
            <p:ph type="dt" sz="quarter" idx="1"/>
          </p:nvPr>
        </p:nvSpPr>
        <p:spPr bwMode="auto">
          <a:xfrm>
            <a:off x="21297900" y="0"/>
            <a:ext cx="16287750" cy="2659063"/>
          </a:xfrm>
          <a:prstGeom prst="rect">
            <a:avLst/>
          </a:prstGeom>
          <a:noFill/>
          <a:ln>
            <a:noFill/>
          </a:ln>
          <a:effectLst/>
          <a:extLst/>
        </p:spPr>
        <p:txBody>
          <a:bodyPr vert="horz" wrap="square" lIns="518666" tIns="259333" rIns="518666" bIns="259333" numCol="1" anchor="t" anchorCtr="0" compatLnSpc="1">
            <a:prstTxWarp prst="textNoShape">
              <a:avLst/>
            </a:prstTxWarp>
          </a:bodyPr>
          <a:lstStyle>
            <a:lvl1pPr algn="r" defTabSz="5186363">
              <a:defRPr sz="6800">
                <a:latin typeface="Times New Roman" charset="0"/>
                <a:ea typeface="ＭＳ Ｐゴシック" charset="0"/>
                <a:cs typeface="+mn-cs"/>
              </a:defRPr>
            </a:lvl1pPr>
          </a:lstStyle>
          <a:p>
            <a:pPr>
              <a:defRPr/>
            </a:pPr>
            <a:endParaRPr lang="en-US"/>
          </a:p>
        </p:txBody>
      </p:sp>
      <p:sp>
        <p:nvSpPr>
          <p:cNvPr id="5124" name="Rectangle 4"/>
          <p:cNvSpPr>
            <a:spLocks noGrp="1" noChangeArrowheads="1"/>
          </p:cNvSpPr>
          <p:nvPr>
            <p:ph type="ftr" sz="quarter" idx="2"/>
          </p:nvPr>
        </p:nvSpPr>
        <p:spPr bwMode="auto">
          <a:xfrm>
            <a:off x="0" y="50522188"/>
            <a:ext cx="16287750" cy="2659062"/>
          </a:xfrm>
          <a:prstGeom prst="rect">
            <a:avLst/>
          </a:prstGeom>
          <a:noFill/>
          <a:ln>
            <a:noFill/>
          </a:ln>
          <a:effectLst/>
          <a:extLst/>
        </p:spPr>
        <p:txBody>
          <a:bodyPr vert="horz" wrap="square" lIns="518666" tIns="259333" rIns="518666" bIns="259333" numCol="1" anchor="b" anchorCtr="0" compatLnSpc="1">
            <a:prstTxWarp prst="textNoShape">
              <a:avLst/>
            </a:prstTxWarp>
          </a:bodyPr>
          <a:lstStyle>
            <a:lvl1pPr defTabSz="5186363">
              <a:defRPr sz="6800">
                <a:latin typeface="Times New Roman" charset="0"/>
                <a:ea typeface="ＭＳ Ｐゴシック" charset="0"/>
                <a:cs typeface="+mn-cs"/>
              </a:defRPr>
            </a:lvl1pPr>
          </a:lstStyle>
          <a:p>
            <a:pPr>
              <a:defRPr/>
            </a:pPr>
            <a:endParaRPr lang="en-US"/>
          </a:p>
        </p:txBody>
      </p:sp>
      <p:sp>
        <p:nvSpPr>
          <p:cNvPr id="5125" name="Rectangle 5"/>
          <p:cNvSpPr>
            <a:spLocks noGrp="1" noChangeArrowheads="1"/>
          </p:cNvSpPr>
          <p:nvPr>
            <p:ph type="sldNum" sz="quarter" idx="3"/>
          </p:nvPr>
        </p:nvSpPr>
        <p:spPr bwMode="auto">
          <a:xfrm>
            <a:off x="21297900" y="50522188"/>
            <a:ext cx="16287750" cy="2659062"/>
          </a:xfrm>
          <a:prstGeom prst="rect">
            <a:avLst/>
          </a:prstGeom>
          <a:noFill/>
          <a:ln>
            <a:noFill/>
          </a:ln>
          <a:effectLst/>
          <a:extLst/>
        </p:spPr>
        <p:txBody>
          <a:bodyPr vert="horz" wrap="square" lIns="518666" tIns="259333" rIns="518666" bIns="259333" numCol="1" anchor="b" anchorCtr="0" compatLnSpc="1">
            <a:prstTxWarp prst="textNoShape">
              <a:avLst/>
            </a:prstTxWarp>
          </a:bodyPr>
          <a:lstStyle>
            <a:lvl1pPr algn="r" defTabSz="5186363">
              <a:defRPr sz="6800"/>
            </a:lvl1pPr>
          </a:lstStyle>
          <a:p>
            <a:fld id="{6DE7D036-4597-4C56-ADB5-6E98506E92C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113338"/>
            <a:ext cx="27981275" cy="35274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4937125" y="9326563"/>
            <a:ext cx="2304415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46238" y="658813"/>
            <a:ext cx="29625925" cy="27432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688800" y="0"/>
            <a:ext cx="8229600" cy="164592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24536400" cy="1645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8" y="658813"/>
            <a:ext cx="29625925" cy="27432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0575925"/>
            <a:ext cx="27981275" cy="32702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6975475"/>
            <a:ext cx="27981275"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8" y="658813"/>
            <a:ext cx="29625925" cy="27432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0" y="0"/>
            <a:ext cx="16383000" cy="1645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0" y="0"/>
            <a:ext cx="16383000" cy="1645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8813"/>
            <a:ext cx="29625925" cy="27432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3684588"/>
            <a:ext cx="1454467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5219700"/>
            <a:ext cx="1454467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3684588"/>
            <a:ext cx="14549438"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5219700"/>
            <a:ext cx="14549438"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46238" y="658813"/>
            <a:ext cx="29625925" cy="27432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5638"/>
            <a:ext cx="10829925" cy="278923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655638"/>
            <a:ext cx="1840230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3444875"/>
            <a:ext cx="10829925"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1522075"/>
            <a:ext cx="19751675" cy="135890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470025"/>
            <a:ext cx="19751675"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451600" y="12880975"/>
            <a:ext cx="19751675"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CCCC"/>
            </a:gs>
            <a:gs pos="100000">
              <a:srgbClr val="C7F1F1"/>
            </a:gs>
          </a:gsLst>
          <a:lin ang="2700000" scaled="1"/>
        </a:gra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0" y="0"/>
            <a:ext cx="32918400" cy="16459200"/>
          </a:xfrm>
          <a:prstGeom prst="rect">
            <a:avLst/>
          </a:prstGeom>
          <a:noFill/>
          <a:ln w="9525">
            <a:noFill/>
            <a:miter lim="800000"/>
            <a:headEnd/>
            <a:tailEnd/>
          </a:ln>
        </p:spPr>
        <p:txBody>
          <a:bodyPr vert="horz" wrap="square" lIns="273509" tIns="136754" rIns="273509" bIns="13675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735263" rtl="0" eaLnBrk="0" fontAlgn="base" hangingPunct="0">
        <a:spcBef>
          <a:spcPct val="0"/>
        </a:spcBef>
        <a:spcAft>
          <a:spcPct val="0"/>
        </a:spcAft>
        <a:defRPr sz="13200">
          <a:solidFill>
            <a:schemeClr val="tx2"/>
          </a:solidFill>
          <a:latin typeface="+mj-lt"/>
          <a:ea typeface="+mj-ea"/>
          <a:cs typeface="ＭＳ Ｐゴシック" charset="0"/>
        </a:defRPr>
      </a:lvl1pPr>
      <a:lvl2pPr algn="ctr" defTabSz="2735263" rtl="0" eaLnBrk="0" fontAlgn="base" hangingPunct="0">
        <a:spcBef>
          <a:spcPct val="0"/>
        </a:spcBef>
        <a:spcAft>
          <a:spcPct val="0"/>
        </a:spcAft>
        <a:defRPr sz="13200">
          <a:solidFill>
            <a:schemeClr val="tx2"/>
          </a:solidFill>
          <a:latin typeface="Times New Roman" charset="0"/>
          <a:ea typeface="ＭＳ Ｐゴシック" charset="0"/>
          <a:cs typeface="ＭＳ Ｐゴシック" charset="0"/>
        </a:defRPr>
      </a:lvl2pPr>
      <a:lvl3pPr algn="ctr" defTabSz="2735263" rtl="0" eaLnBrk="0" fontAlgn="base" hangingPunct="0">
        <a:spcBef>
          <a:spcPct val="0"/>
        </a:spcBef>
        <a:spcAft>
          <a:spcPct val="0"/>
        </a:spcAft>
        <a:defRPr sz="13200">
          <a:solidFill>
            <a:schemeClr val="tx2"/>
          </a:solidFill>
          <a:latin typeface="Times New Roman" charset="0"/>
          <a:ea typeface="ＭＳ Ｐゴシック" charset="0"/>
          <a:cs typeface="ＭＳ Ｐゴシック" charset="0"/>
        </a:defRPr>
      </a:lvl3pPr>
      <a:lvl4pPr algn="ctr" defTabSz="2735263" rtl="0" eaLnBrk="0" fontAlgn="base" hangingPunct="0">
        <a:spcBef>
          <a:spcPct val="0"/>
        </a:spcBef>
        <a:spcAft>
          <a:spcPct val="0"/>
        </a:spcAft>
        <a:defRPr sz="13200">
          <a:solidFill>
            <a:schemeClr val="tx2"/>
          </a:solidFill>
          <a:latin typeface="Times New Roman" charset="0"/>
          <a:ea typeface="ＭＳ Ｐゴシック" charset="0"/>
          <a:cs typeface="ＭＳ Ｐゴシック" charset="0"/>
        </a:defRPr>
      </a:lvl4pPr>
      <a:lvl5pPr algn="ctr" defTabSz="2735263" rtl="0" eaLnBrk="0" fontAlgn="base" hangingPunct="0">
        <a:spcBef>
          <a:spcPct val="0"/>
        </a:spcBef>
        <a:spcAft>
          <a:spcPct val="0"/>
        </a:spcAft>
        <a:defRPr sz="13200">
          <a:solidFill>
            <a:schemeClr val="tx2"/>
          </a:solidFill>
          <a:latin typeface="Times New Roman" charset="0"/>
          <a:ea typeface="ＭＳ Ｐゴシック" charset="0"/>
          <a:cs typeface="ＭＳ Ｐゴシック" charset="0"/>
        </a:defRPr>
      </a:lvl5pPr>
      <a:lvl6pPr marL="457200" algn="ctr" defTabSz="2735263" rtl="0" eaLnBrk="0" fontAlgn="base" hangingPunct="0">
        <a:spcBef>
          <a:spcPct val="0"/>
        </a:spcBef>
        <a:spcAft>
          <a:spcPct val="0"/>
        </a:spcAft>
        <a:defRPr sz="13200">
          <a:solidFill>
            <a:schemeClr val="tx2"/>
          </a:solidFill>
          <a:latin typeface="Times New Roman" charset="0"/>
          <a:ea typeface="ＭＳ Ｐゴシック" charset="0"/>
        </a:defRPr>
      </a:lvl6pPr>
      <a:lvl7pPr marL="914400" algn="ctr" defTabSz="2735263" rtl="0" eaLnBrk="0" fontAlgn="base" hangingPunct="0">
        <a:spcBef>
          <a:spcPct val="0"/>
        </a:spcBef>
        <a:spcAft>
          <a:spcPct val="0"/>
        </a:spcAft>
        <a:defRPr sz="13200">
          <a:solidFill>
            <a:schemeClr val="tx2"/>
          </a:solidFill>
          <a:latin typeface="Times New Roman" charset="0"/>
          <a:ea typeface="ＭＳ Ｐゴシック" charset="0"/>
        </a:defRPr>
      </a:lvl7pPr>
      <a:lvl8pPr marL="1371600" algn="ctr" defTabSz="2735263" rtl="0" eaLnBrk="0" fontAlgn="base" hangingPunct="0">
        <a:spcBef>
          <a:spcPct val="0"/>
        </a:spcBef>
        <a:spcAft>
          <a:spcPct val="0"/>
        </a:spcAft>
        <a:defRPr sz="13200">
          <a:solidFill>
            <a:schemeClr val="tx2"/>
          </a:solidFill>
          <a:latin typeface="Times New Roman" charset="0"/>
          <a:ea typeface="ＭＳ Ｐゴシック" charset="0"/>
        </a:defRPr>
      </a:lvl8pPr>
      <a:lvl9pPr marL="1828800" algn="ctr" defTabSz="2735263" rtl="0" eaLnBrk="0" fontAlgn="base" hangingPunct="0">
        <a:spcBef>
          <a:spcPct val="0"/>
        </a:spcBef>
        <a:spcAft>
          <a:spcPct val="0"/>
        </a:spcAft>
        <a:defRPr sz="13200">
          <a:solidFill>
            <a:schemeClr val="tx2"/>
          </a:solidFill>
          <a:latin typeface="Times New Roman" charset="0"/>
          <a:ea typeface="ＭＳ Ｐゴシック" charset="0"/>
        </a:defRPr>
      </a:lvl9pPr>
    </p:titleStyle>
    <p:bodyStyle>
      <a:lvl1pPr marL="1025525" indent="-1025525" algn="l" defTabSz="2735263" rtl="0" eaLnBrk="0" fontAlgn="base" hangingPunct="0">
        <a:spcBef>
          <a:spcPct val="20000"/>
        </a:spcBef>
        <a:spcAft>
          <a:spcPct val="0"/>
        </a:spcAft>
        <a:buChar char="•"/>
        <a:defRPr sz="9500">
          <a:solidFill>
            <a:schemeClr val="tx1"/>
          </a:solidFill>
          <a:latin typeface="+mn-lt"/>
          <a:ea typeface="+mn-ea"/>
          <a:cs typeface="ＭＳ Ｐゴシック" charset="0"/>
        </a:defRPr>
      </a:lvl1pPr>
      <a:lvl2pPr marL="2222500" indent="-854075" algn="l" defTabSz="2735263" rtl="0" eaLnBrk="0" fontAlgn="base" hangingPunct="0">
        <a:spcBef>
          <a:spcPct val="20000"/>
        </a:spcBef>
        <a:spcAft>
          <a:spcPct val="0"/>
        </a:spcAft>
        <a:buChar char="–"/>
        <a:defRPr sz="8400">
          <a:solidFill>
            <a:schemeClr val="tx1"/>
          </a:solidFill>
          <a:latin typeface="+mn-lt"/>
          <a:ea typeface="+mn-ea"/>
        </a:defRPr>
      </a:lvl2pPr>
      <a:lvl3pPr marL="3417888" indent="-682625" algn="l" defTabSz="2735263" rtl="0" eaLnBrk="0" fontAlgn="base" hangingPunct="0">
        <a:spcBef>
          <a:spcPct val="20000"/>
        </a:spcBef>
        <a:spcAft>
          <a:spcPct val="0"/>
        </a:spcAft>
        <a:buChar char="•"/>
        <a:defRPr sz="7200">
          <a:solidFill>
            <a:schemeClr val="tx1"/>
          </a:solidFill>
          <a:latin typeface="+mn-lt"/>
          <a:ea typeface="+mn-ea"/>
        </a:defRPr>
      </a:lvl3pPr>
      <a:lvl4pPr marL="4786313" indent="-682625" algn="l" defTabSz="2735263" rtl="0" eaLnBrk="0" fontAlgn="base" hangingPunct="0">
        <a:spcBef>
          <a:spcPct val="20000"/>
        </a:spcBef>
        <a:spcAft>
          <a:spcPct val="0"/>
        </a:spcAft>
        <a:buChar char="–"/>
        <a:defRPr sz="6000">
          <a:solidFill>
            <a:schemeClr val="tx1"/>
          </a:solidFill>
          <a:latin typeface="+mn-lt"/>
          <a:ea typeface="+mn-ea"/>
        </a:defRPr>
      </a:lvl4pPr>
      <a:lvl5pPr marL="6154738" indent="-685800" algn="l" defTabSz="2735263" rtl="0" eaLnBrk="0" fontAlgn="base" hangingPunct="0">
        <a:spcBef>
          <a:spcPct val="20000"/>
        </a:spcBef>
        <a:spcAft>
          <a:spcPct val="0"/>
        </a:spcAft>
        <a:buChar char="»"/>
        <a:defRPr sz="6000">
          <a:solidFill>
            <a:schemeClr val="tx1"/>
          </a:solidFill>
          <a:latin typeface="+mn-lt"/>
          <a:ea typeface="+mn-ea"/>
        </a:defRPr>
      </a:lvl5pPr>
      <a:lvl6pPr marL="6611938" indent="-685800" algn="l" defTabSz="2735263" rtl="0" eaLnBrk="0" fontAlgn="base" hangingPunct="0">
        <a:spcBef>
          <a:spcPct val="20000"/>
        </a:spcBef>
        <a:spcAft>
          <a:spcPct val="0"/>
        </a:spcAft>
        <a:buChar char="»"/>
        <a:defRPr sz="6000">
          <a:solidFill>
            <a:schemeClr val="tx1"/>
          </a:solidFill>
          <a:latin typeface="+mn-lt"/>
          <a:ea typeface="+mn-ea"/>
        </a:defRPr>
      </a:lvl6pPr>
      <a:lvl7pPr marL="7069138" indent="-685800" algn="l" defTabSz="2735263" rtl="0" eaLnBrk="0" fontAlgn="base" hangingPunct="0">
        <a:spcBef>
          <a:spcPct val="20000"/>
        </a:spcBef>
        <a:spcAft>
          <a:spcPct val="0"/>
        </a:spcAft>
        <a:buChar char="»"/>
        <a:defRPr sz="6000">
          <a:solidFill>
            <a:schemeClr val="tx1"/>
          </a:solidFill>
          <a:latin typeface="+mn-lt"/>
          <a:ea typeface="+mn-ea"/>
        </a:defRPr>
      </a:lvl7pPr>
      <a:lvl8pPr marL="7526338" indent="-685800" algn="l" defTabSz="2735263" rtl="0" eaLnBrk="0" fontAlgn="base" hangingPunct="0">
        <a:spcBef>
          <a:spcPct val="20000"/>
        </a:spcBef>
        <a:spcAft>
          <a:spcPct val="0"/>
        </a:spcAft>
        <a:buChar char="»"/>
        <a:defRPr sz="6000">
          <a:solidFill>
            <a:schemeClr val="tx1"/>
          </a:solidFill>
          <a:latin typeface="+mn-lt"/>
          <a:ea typeface="+mn-ea"/>
        </a:defRPr>
      </a:lvl8pPr>
      <a:lvl9pPr marL="7983538" indent="-685800" algn="l" defTabSz="2735263" rtl="0" eaLnBrk="0" fontAlgn="base" hangingPunct="0">
        <a:spcBef>
          <a:spcPct val="20000"/>
        </a:spcBef>
        <a:spcAft>
          <a:spcPct val="0"/>
        </a:spcAft>
        <a:buChar char="»"/>
        <a:defRPr sz="6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jpeg"/><Relationship Id="rId7" Type="http://schemas.openxmlformats.org/officeDocument/2006/relationships/diagramQuickStyle" Target="../diagrams/quickStyle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Layout" Target="../diagrams/layout1.xml"/><Relationship Id="rId11" Type="http://schemas.openxmlformats.org/officeDocument/2006/relationships/image" Target="../media/image5.jpeg"/><Relationship Id="rId5" Type="http://schemas.openxmlformats.org/officeDocument/2006/relationships/diagramData" Target="../diagrams/data1.xml"/><Relationship Id="rId10" Type="http://schemas.openxmlformats.org/officeDocument/2006/relationships/image" Target="../media/image4.jpeg"/><Relationship Id="rId4" Type="http://schemas.openxmlformats.org/officeDocument/2006/relationships/image" Target="../media/image3.jpe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bg2">
                <a:lumMod val="50000"/>
                <a:alpha val="86000"/>
              </a:schemeClr>
            </a:gs>
            <a:gs pos="100000">
              <a:srgbClr val="FFFFFF">
                <a:alpha val="86000"/>
              </a:srgbClr>
            </a:gs>
            <a:gs pos="87000">
              <a:schemeClr val="bg2">
                <a:lumMod val="90000"/>
                <a:alpha val="86000"/>
              </a:schemeClr>
            </a:gs>
          </a:gsLst>
          <a:lin ang="2460000" scaled="0"/>
          <a:tileRect/>
        </a:gradFill>
        <a:effectLst/>
      </p:bgPr>
    </p:bg>
    <p:spTree>
      <p:nvGrpSpPr>
        <p:cNvPr id="1" name=""/>
        <p:cNvGrpSpPr/>
        <p:nvPr/>
      </p:nvGrpSpPr>
      <p:grpSpPr>
        <a:xfrm>
          <a:off x="0" y="0"/>
          <a:ext cx="0" cy="0"/>
          <a:chOff x="0" y="0"/>
          <a:chExt cx="0" cy="0"/>
        </a:xfrm>
      </p:grpSpPr>
      <p:sp>
        <p:nvSpPr>
          <p:cNvPr id="4080" name="Text Box 1008"/>
          <p:cNvSpPr txBox="1">
            <a:spLocks noChangeArrowheads="1"/>
          </p:cNvSpPr>
          <p:nvPr/>
        </p:nvSpPr>
        <p:spPr bwMode="auto">
          <a:xfrm>
            <a:off x="1295400" y="3124200"/>
            <a:ext cx="6400800" cy="614363"/>
          </a:xfrm>
          <a:prstGeom prst="rect">
            <a:avLst/>
          </a:prstGeom>
          <a:gradFill rotWithShape="1">
            <a:gsLst>
              <a:gs pos="0">
                <a:srgbClr val="FFD47B"/>
              </a:gs>
              <a:gs pos="100000">
                <a:srgbClr val="FFA800"/>
              </a:gs>
            </a:gsLst>
            <a:lin ang="5400000"/>
          </a:gradFill>
          <a:ln w="9525">
            <a:solidFill>
              <a:srgbClr val="E29D17"/>
            </a:solidFill>
            <a:miter lim="800000"/>
            <a:headEnd/>
            <a:tailEnd/>
          </a:ln>
          <a:effectLst>
            <a:outerShdw dist="23000" dir="5400000" rotWithShape="0">
              <a:srgbClr val="808080">
                <a:alpha val="34999"/>
              </a:srgbClr>
            </a:outerShdw>
          </a:effectLst>
        </p:spPr>
        <p:txBody>
          <a:bodyPr lIns="59830" tIns="29915" rIns="59830" bIns="29915">
            <a:spAutoFit/>
          </a:bodyPr>
          <a:lstStyle/>
          <a:p>
            <a:pPr algn="ctr" defTabSz="598488"/>
            <a:r>
              <a:rPr lang="en-US" sz="3600" b="1">
                <a:effectLst>
                  <a:outerShdw blurRad="38100" dist="38100" dir="2700000" algn="tl">
                    <a:srgbClr val="FFFFFF"/>
                  </a:outerShdw>
                </a:effectLst>
                <a:latin typeface="Arial Black" pitchFamily="34" charset="0"/>
              </a:rPr>
              <a:t>Background</a:t>
            </a:r>
          </a:p>
        </p:txBody>
      </p:sp>
      <p:sp>
        <p:nvSpPr>
          <p:cNvPr id="4083" name="Rectangle 1011"/>
          <p:cNvSpPr>
            <a:spLocks noChangeArrowheads="1"/>
          </p:cNvSpPr>
          <p:nvPr/>
        </p:nvSpPr>
        <p:spPr bwMode="auto">
          <a:xfrm>
            <a:off x="6191250" y="2576513"/>
            <a:ext cx="22371050" cy="1052512"/>
          </a:xfrm>
          <a:prstGeom prst="rect">
            <a:avLst/>
          </a:prstGeom>
          <a:noFill/>
          <a:ln>
            <a:noFill/>
          </a:ln>
          <a:effectLst/>
          <a:extLst/>
        </p:spPr>
        <p:txBody>
          <a:bodyPr lIns="84896" tIns="42449" rIns="84896" bIns="42449" anchor="ctr"/>
          <a:lstStyle/>
          <a:p>
            <a:pPr algn="ctr" defTabSz="598488">
              <a:defRPr/>
            </a:pPr>
            <a:endParaRPr lang="en-US" sz="3500">
              <a:effectLst>
                <a:outerShdw blurRad="38100" dist="38100" dir="2700000" algn="tl">
                  <a:srgbClr val="DDDDDD"/>
                </a:outerShdw>
              </a:effectLst>
              <a:latin typeface="Arial" charset="0"/>
              <a:ea typeface="ＭＳ Ｐゴシック" charset="0"/>
            </a:endParaRPr>
          </a:p>
        </p:txBody>
      </p:sp>
      <p:sp>
        <p:nvSpPr>
          <p:cNvPr id="4084" name="Text Box 1012"/>
          <p:cNvSpPr txBox="1">
            <a:spLocks noChangeArrowheads="1"/>
          </p:cNvSpPr>
          <p:nvPr/>
        </p:nvSpPr>
        <p:spPr bwMode="auto">
          <a:xfrm>
            <a:off x="1295400" y="12725400"/>
            <a:ext cx="6400800" cy="625475"/>
          </a:xfrm>
          <a:prstGeom prst="rect">
            <a:avLst/>
          </a:prstGeom>
          <a:gradFill rotWithShape="1">
            <a:gsLst>
              <a:gs pos="0">
                <a:srgbClr val="FFD47B"/>
              </a:gs>
              <a:gs pos="100000">
                <a:srgbClr val="FFA800"/>
              </a:gs>
            </a:gsLst>
            <a:lin ang="5400000"/>
          </a:gradFill>
          <a:ln w="9525">
            <a:solidFill>
              <a:srgbClr val="E29D17"/>
            </a:solidFill>
            <a:miter lim="800000"/>
            <a:headEnd/>
            <a:tailEnd/>
          </a:ln>
          <a:effectLst>
            <a:outerShdw dist="23000" dir="5400000" rotWithShape="0">
              <a:srgbClr val="808080">
                <a:alpha val="34999"/>
              </a:srgbClr>
            </a:outerShdw>
          </a:effectLst>
        </p:spPr>
        <p:txBody>
          <a:bodyPr lIns="71049" tIns="35525" rIns="71049" bIns="35525">
            <a:spAutoFit/>
          </a:bodyPr>
          <a:lstStyle/>
          <a:p>
            <a:pPr algn="ctr" defTabSz="598488"/>
            <a:r>
              <a:rPr lang="en-US" sz="3600" b="1">
                <a:effectLst>
                  <a:outerShdw blurRad="38100" dist="38100" dir="2700000" algn="tl">
                    <a:srgbClr val="FFFFFF"/>
                  </a:outerShdw>
                </a:effectLst>
                <a:latin typeface="Arial Black" pitchFamily="34" charset="0"/>
              </a:rPr>
              <a:t>Objectives</a:t>
            </a:r>
          </a:p>
        </p:txBody>
      </p:sp>
      <p:sp>
        <p:nvSpPr>
          <p:cNvPr id="4087" name="Text Box 1015"/>
          <p:cNvSpPr txBox="1">
            <a:spLocks noChangeArrowheads="1"/>
          </p:cNvSpPr>
          <p:nvPr/>
        </p:nvSpPr>
        <p:spPr bwMode="auto">
          <a:xfrm>
            <a:off x="9067800" y="3124200"/>
            <a:ext cx="6400800" cy="614363"/>
          </a:xfrm>
          <a:prstGeom prst="rect">
            <a:avLst/>
          </a:prstGeom>
          <a:gradFill rotWithShape="1">
            <a:gsLst>
              <a:gs pos="0">
                <a:srgbClr val="FFD47B"/>
              </a:gs>
              <a:gs pos="100000">
                <a:srgbClr val="FFA800"/>
              </a:gs>
            </a:gsLst>
            <a:lin ang="5400000"/>
          </a:gradFill>
          <a:ln w="9525">
            <a:solidFill>
              <a:srgbClr val="E29D17"/>
            </a:solidFill>
            <a:miter lim="800000"/>
            <a:headEnd/>
            <a:tailEnd/>
          </a:ln>
          <a:effectLst>
            <a:outerShdw dist="23000" dir="5400000" rotWithShape="0">
              <a:srgbClr val="808080">
                <a:alpha val="34999"/>
              </a:srgbClr>
            </a:outerShdw>
          </a:effectLst>
        </p:spPr>
        <p:txBody>
          <a:bodyPr lIns="59830" tIns="29915" rIns="59830" bIns="29915">
            <a:spAutoFit/>
          </a:bodyPr>
          <a:lstStyle/>
          <a:p>
            <a:pPr algn="ctr" defTabSz="598488"/>
            <a:r>
              <a:rPr lang="en-US" sz="3600" b="1">
                <a:effectLst>
                  <a:outerShdw blurRad="38100" dist="38100" dir="2700000" algn="tl">
                    <a:srgbClr val="FFFFFF"/>
                  </a:outerShdw>
                </a:effectLst>
                <a:latin typeface="Arial Black" pitchFamily="34" charset="0"/>
              </a:rPr>
              <a:t>Methods</a:t>
            </a:r>
          </a:p>
        </p:txBody>
      </p:sp>
      <p:sp>
        <p:nvSpPr>
          <p:cNvPr id="4088" name="Text Box 1016"/>
          <p:cNvSpPr txBox="1">
            <a:spLocks noChangeArrowheads="1"/>
          </p:cNvSpPr>
          <p:nvPr/>
        </p:nvSpPr>
        <p:spPr bwMode="auto">
          <a:xfrm>
            <a:off x="9067800" y="3886200"/>
            <a:ext cx="6400800" cy="368300"/>
          </a:xfrm>
          <a:prstGeom prst="rect">
            <a:avLst/>
          </a:prstGeom>
          <a:noFill/>
          <a:ln>
            <a:noFill/>
          </a:ln>
          <a:effectLst/>
          <a:extLst/>
        </p:spPr>
        <p:txBody>
          <a:bodyPr lIns="59830" tIns="29915" rIns="59830" bIns="29915">
            <a:spAutoFit/>
          </a:bodyPr>
          <a:lstStyle/>
          <a:p>
            <a:pPr algn="just" defTabSz="598488"/>
            <a:r>
              <a:rPr lang="en-US" sz="2000" b="1" i="1">
                <a:effectLst>
                  <a:outerShdw blurRad="38100" dist="38100" dir="2700000" algn="tl">
                    <a:srgbClr val="FFFFFF"/>
                  </a:outerShdw>
                </a:effectLst>
                <a:latin typeface="Arial Narrow" pitchFamily="34" charset="0"/>
              </a:rPr>
              <a:t>Study Design </a:t>
            </a:r>
          </a:p>
        </p:txBody>
      </p:sp>
      <p:sp>
        <p:nvSpPr>
          <p:cNvPr id="4090" name="Rectangle 1018"/>
          <p:cNvSpPr>
            <a:spLocks noChangeArrowheads="1"/>
          </p:cNvSpPr>
          <p:nvPr/>
        </p:nvSpPr>
        <p:spPr bwMode="auto">
          <a:xfrm>
            <a:off x="22479000" y="20269200"/>
            <a:ext cx="541338" cy="244475"/>
          </a:xfrm>
          <a:prstGeom prst="rect">
            <a:avLst/>
          </a:prstGeom>
          <a:noFill/>
          <a:ln>
            <a:noFill/>
          </a:ln>
          <a:extLst/>
        </p:spPr>
        <p:txBody>
          <a:bodyPr wrap="none" lIns="0" tIns="0" rIns="0" bIns="0">
            <a:spAutoFit/>
          </a:bodyPr>
          <a:lstStyle/>
          <a:p>
            <a:pPr defTabSz="598488">
              <a:defRPr/>
            </a:pPr>
            <a:r>
              <a:rPr lang="en-US" sz="1600" b="1">
                <a:solidFill>
                  <a:srgbClr val="000000"/>
                </a:solidFill>
                <a:effectLst>
                  <a:outerShdw blurRad="38100" dist="38100" dir="2700000" algn="tl">
                    <a:srgbClr val="DDDDDD"/>
                  </a:outerShdw>
                </a:effectLst>
                <a:latin typeface="Arial" charset="0"/>
                <a:ea typeface="ＭＳ Ｐゴシック" charset="0"/>
              </a:rPr>
              <a:t>1E-06</a:t>
            </a:r>
            <a:endParaRPr lang="en-US" sz="1600" b="1">
              <a:effectLst>
                <a:outerShdw blurRad="38100" dist="38100" dir="2700000" algn="tl">
                  <a:srgbClr val="DDDDDD"/>
                </a:outerShdw>
              </a:effectLst>
              <a:latin typeface="Times New Roman" charset="0"/>
              <a:ea typeface="ＭＳ Ｐゴシック" charset="0"/>
            </a:endParaRPr>
          </a:p>
        </p:txBody>
      </p:sp>
      <p:sp>
        <p:nvSpPr>
          <p:cNvPr id="7280" name="Text Box 112"/>
          <p:cNvSpPr txBox="1">
            <a:spLocks noChangeArrowheads="1"/>
          </p:cNvSpPr>
          <p:nvPr/>
        </p:nvSpPr>
        <p:spPr bwMode="auto">
          <a:xfrm>
            <a:off x="1295400" y="3886200"/>
            <a:ext cx="6400800" cy="4724400"/>
          </a:xfrm>
          <a:prstGeom prst="rect">
            <a:avLst/>
          </a:prstGeom>
          <a:noFill/>
          <a:ln>
            <a:noFill/>
          </a:ln>
          <a:effectLst/>
          <a:extLst/>
        </p:spPr>
        <p:txBody>
          <a:bodyPr lIns="50383" tIns="25192" rIns="50383" bIns="25192"/>
          <a:lstStyle/>
          <a:p>
            <a:pPr defTabSz="503238"/>
            <a:r>
              <a:rPr lang="en-US" sz="2000" b="1" dirty="0">
                <a:latin typeface="Arial Narrow" pitchFamily="34" charset="0"/>
              </a:rPr>
              <a:t>One of the biggest challenges for the Child Welfare System is sustaining successful reunification of families who continue to have complex and chronic needs after children are discharged from foster care placement. Re-entry rates are of critical importance because they indicate that children are being re-exposed to child abuse, neglect, and/or trauma. </a:t>
            </a:r>
            <a:r>
              <a:rPr lang="en-US" sz="2000" b="1" dirty="0" smtClean="0">
                <a:latin typeface="Arial Narrow" pitchFamily="34" charset="0"/>
              </a:rPr>
              <a:t>The </a:t>
            </a:r>
            <a:r>
              <a:rPr lang="en-US" sz="2000" b="1" dirty="0">
                <a:latin typeface="Arial Narrow" pitchFamily="34" charset="0"/>
              </a:rPr>
              <a:t>federal expectation is that the re-entry rate after one year of discharge from foster care is no higher than 8.6% (ARCARS, 2005). In 2004, Westchester County DSS reported a re-entry rate of 20%. In response, the Every Family Counts (EFC) </a:t>
            </a:r>
            <a:r>
              <a:rPr lang="en-US" sz="2000" b="1" dirty="0" err="1">
                <a:latin typeface="Arial Narrow" pitchFamily="34" charset="0"/>
              </a:rPr>
              <a:t>AfterCare</a:t>
            </a:r>
            <a:r>
              <a:rPr lang="en-US" sz="2000" b="1" dirty="0">
                <a:latin typeface="Arial Narrow" pitchFamily="34" charset="0"/>
              </a:rPr>
              <a:t> program was developed at the Westchester Institute for Human Development (WIHD). The purpose of this study is to evaluate the effectiveness of the Every Family Counts </a:t>
            </a:r>
            <a:r>
              <a:rPr lang="en-US" sz="2000" b="1" dirty="0" err="1">
                <a:latin typeface="Arial Narrow" pitchFamily="34" charset="0"/>
              </a:rPr>
              <a:t>AfterCare</a:t>
            </a:r>
            <a:r>
              <a:rPr lang="en-US" sz="2000" b="1" dirty="0">
                <a:latin typeface="Arial Narrow" pitchFamily="34" charset="0"/>
              </a:rPr>
              <a:t> Program and examine the child, family, and systemic factors that effect permanency and stability over time.</a:t>
            </a:r>
          </a:p>
          <a:p>
            <a:pPr algn="just" defTabSz="503238"/>
            <a:endParaRPr lang="en-US" sz="1400" b="1" dirty="0">
              <a:effectLst>
                <a:outerShdw blurRad="38100" dist="38100" dir="2700000" algn="tl">
                  <a:srgbClr val="FFFFFF"/>
                </a:outerShdw>
              </a:effectLst>
              <a:latin typeface="Arial Narrow" pitchFamily="34" charset="0"/>
            </a:endParaRPr>
          </a:p>
        </p:txBody>
      </p:sp>
      <p:sp>
        <p:nvSpPr>
          <p:cNvPr id="3081" name="Text Box 113"/>
          <p:cNvSpPr txBox="1">
            <a:spLocks noChangeArrowheads="1"/>
          </p:cNvSpPr>
          <p:nvPr/>
        </p:nvSpPr>
        <p:spPr bwMode="auto">
          <a:xfrm>
            <a:off x="1295400" y="13563600"/>
            <a:ext cx="6400800" cy="2590800"/>
          </a:xfrm>
          <a:prstGeom prst="rect">
            <a:avLst/>
          </a:prstGeom>
          <a:noFill/>
          <a:ln w="9525">
            <a:noFill/>
            <a:miter lim="800000"/>
            <a:headEnd/>
            <a:tailEnd/>
          </a:ln>
        </p:spPr>
        <p:txBody>
          <a:bodyPr lIns="50383" tIns="25192" rIns="50383" bIns="25192"/>
          <a:lstStyle/>
          <a:p>
            <a:pPr marL="457200" indent="-457200" defTabSz="503238">
              <a:spcAft>
                <a:spcPts val="600"/>
              </a:spcAft>
              <a:buFontTx/>
              <a:buAutoNum type="arabicPeriod"/>
            </a:pPr>
            <a:r>
              <a:rPr lang="en-US" sz="2000" b="1" dirty="0">
                <a:latin typeface="Arial Narrow" pitchFamily="34" charset="0"/>
              </a:rPr>
              <a:t>To describe the characteristics of parents and children participating in the WIHD </a:t>
            </a:r>
            <a:r>
              <a:rPr lang="en-US" sz="2000" b="1" dirty="0" err="1">
                <a:latin typeface="Arial Narrow" pitchFamily="34" charset="0"/>
              </a:rPr>
              <a:t>AfterCare</a:t>
            </a:r>
            <a:r>
              <a:rPr lang="en-US" sz="2000" b="1" dirty="0">
                <a:latin typeface="Arial Narrow" pitchFamily="34" charset="0"/>
              </a:rPr>
              <a:t> Program.</a:t>
            </a:r>
          </a:p>
          <a:p>
            <a:pPr marL="457200" indent="-457200" defTabSz="503238">
              <a:spcAft>
                <a:spcPts val="600"/>
              </a:spcAft>
              <a:buFontTx/>
              <a:buAutoNum type="arabicPeriod"/>
            </a:pPr>
            <a:r>
              <a:rPr lang="en-US" sz="2000" b="1" dirty="0">
                <a:latin typeface="Arial Narrow" pitchFamily="34" charset="0"/>
              </a:rPr>
              <a:t>To determine the re-entry rates for participants in the Every Family Counts (EFC) </a:t>
            </a:r>
            <a:r>
              <a:rPr lang="en-US" sz="2000" b="1" dirty="0" err="1">
                <a:latin typeface="Arial Narrow" pitchFamily="34" charset="0"/>
              </a:rPr>
              <a:t>AfterCare</a:t>
            </a:r>
            <a:r>
              <a:rPr lang="en-US" sz="2000" b="1" dirty="0">
                <a:latin typeface="Arial Narrow" pitchFamily="34" charset="0"/>
              </a:rPr>
              <a:t> Program and compare the results to rates in Westchester County.</a:t>
            </a:r>
          </a:p>
          <a:p>
            <a:pPr marL="457200" indent="-457200" defTabSz="503238">
              <a:buFontTx/>
              <a:buAutoNum type="arabicPeriod"/>
            </a:pPr>
            <a:r>
              <a:rPr lang="en-US" sz="2000" b="1" dirty="0">
                <a:latin typeface="Arial Narrow" pitchFamily="34" charset="0"/>
              </a:rPr>
              <a:t>To identify factors that affected successful reunification of children in foster care with their caretakers.</a:t>
            </a:r>
          </a:p>
        </p:txBody>
      </p:sp>
      <p:sp>
        <p:nvSpPr>
          <p:cNvPr id="7283" name="Text Box 115"/>
          <p:cNvSpPr txBox="1">
            <a:spLocks noChangeArrowheads="1"/>
          </p:cNvSpPr>
          <p:nvPr/>
        </p:nvSpPr>
        <p:spPr bwMode="auto">
          <a:xfrm>
            <a:off x="24688800" y="9448800"/>
            <a:ext cx="7010400" cy="663575"/>
          </a:xfrm>
          <a:prstGeom prst="rect">
            <a:avLst/>
          </a:prstGeom>
          <a:gradFill rotWithShape="1">
            <a:gsLst>
              <a:gs pos="0">
                <a:srgbClr val="FFD47B"/>
              </a:gs>
              <a:gs pos="100000">
                <a:srgbClr val="FFA800"/>
              </a:gs>
            </a:gsLst>
            <a:lin ang="5400000"/>
          </a:gradFill>
          <a:ln w="9525">
            <a:solidFill>
              <a:srgbClr val="E29D17"/>
            </a:solidFill>
            <a:miter lim="800000"/>
            <a:headEnd/>
            <a:tailEnd/>
          </a:ln>
          <a:effectLst>
            <a:outerShdw dist="23000" dir="5400000" rotWithShape="0">
              <a:srgbClr val="808080">
                <a:alpha val="34999"/>
              </a:srgbClr>
            </a:outerShdw>
          </a:effectLst>
        </p:spPr>
        <p:txBody>
          <a:bodyPr lIns="71049" tIns="35525" rIns="71049" bIns="35525">
            <a:spAutoFit/>
          </a:bodyPr>
          <a:lstStyle/>
          <a:p>
            <a:pPr algn="ctr" defTabSz="598488"/>
            <a:r>
              <a:rPr lang="en-US" sz="3900" b="1">
                <a:effectLst>
                  <a:outerShdw blurRad="38100" dist="38100" dir="2700000" algn="tl">
                    <a:srgbClr val="FFFFFF"/>
                  </a:outerShdw>
                </a:effectLst>
                <a:latin typeface="Arial Black" pitchFamily="34" charset="0"/>
              </a:rPr>
              <a:t>Discussion</a:t>
            </a:r>
          </a:p>
        </p:txBody>
      </p:sp>
      <p:sp>
        <p:nvSpPr>
          <p:cNvPr id="2062" name="Rectangle 121"/>
          <p:cNvSpPr>
            <a:spLocks noChangeArrowheads="1"/>
          </p:cNvSpPr>
          <p:nvPr/>
        </p:nvSpPr>
        <p:spPr bwMode="auto">
          <a:xfrm>
            <a:off x="609600" y="609600"/>
            <a:ext cx="31470600" cy="2209800"/>
          </a:xfrm>
          <a:prstGeom prst="rect">
            <a:avLst/>
          </a:prstGeom>
          <a:gradFill rotWithShape="1">
            <a:gsLst>
              <a:gs pos="0">
                <a:srgbClr val="FFD47B"/>
              </a:gs>
              <a:gs pos="100000">
                <a:srgbClr val="FFA800"/>
              </a:gs>
            </a:gsLst>
            <a:lin ang="5400000"/>
          </a:gradFill>
          <a:ln w="9525">
            <a:solidFill>
              <a:srgbClr val="E29D17"/>
            </a:solidFill>
            <a:miter lim="800000"/>
            <a:headEnd/>
            <a:tailEnd/>
          </a:ln>
          <a:effectLst>
            <a:outerShdw dist="23000" dir="5400000" rotWithShape="0">
              <a:srgbClr val="808080">
                <a:alpha val="34999"/>
              </a:srgbClr>
            </a:outerShdw>
          </a:effectLst>
        </p:spPr>
        <p:txBody>
          <a:bodyPr wrap="none" anchor="ctr"/>
          <a:lstStyle/>
          <a:p>
            <a:pPr>
              <a:defRPr/>
            </a:pPr>
            <a:endParaRPr lang="en-US">
              <a:solidFill>
                <a:schemeClr val="lt1"/>
              </a:solidFill>
              <a:latin typeface="+mn-lt"/>
              <a:ea typeface="+mn-ea"/>
            </a:endParaRPr>
          </a:p>
        </p:txBody>
      </p:sp>
      <p:sp>
        <p:nvSpPr>
          <p:cNvPr id="7292" name="Text Box 124"/>
          <p:cNvSpPr txBox="1">
            <a:spLocks noChangeArrowheads="1"/>
          </p:cNvSpPr>
          <p:nvPr/>
        </p:nvSpPr>
        <p:spPr bwMode="auto">
          <a:xfrm>
            <a:off x="16916400" y="5241925"/>
            <a:ext cx="6400800" cy="625475"/>
          </a:xfrm>
          <a:prstGeom prst="rect">
            <a:avLst/>
          </a:prstGeom>
          <a:gradFill rotWithShape="1">
            <a:gsLst>
              <a:gs pos="0">
                <a:srgbClr val="FFD47B"/>
              </a:gs>
              <a:gs pos="100000">
                <a:srgbClr val="FFA800"/>
              </a:gs>
            </a:gsLst>
            <a:lin ang="5400000"/>
          </a:gradFill>
          <a:ln w="9525">
            <a:solidFill>
              <a:srgbClr val="E29D17"/>
            </a:solidFill>
            <a:miter lim="800000"/>
            <a:headEnd/>
            <a:tailEnd/>
          </a:ln>
          <a:effectLst>
            <a:outerShdw dist="23000" dir="5400000" rotWithShape="0">
              <a:srgbClr val="808080">
                <a:alpha val="34999"/>
              </a:srgbClr>
            </a:outerShdw>
          </a:effectLst>
        </p:spPr>
        <p:txBody>
          <a:bodyPr lIns="71049" tIns="35525" rIns="71049" bIns="35525">
            <a:spAutoFit/>
          </a:bodyPr>
          <a:lstStyle/>
          <a:p>
            <a:pPr algn="ctr" defTabSz="598488">
              <a:spcAft>
                <a:spcPct val="30000"/>
              </a:spcAft>
            </a:pPr>
            <a:r>
              <a:rPr lang="en-US" sz="3600" b="1">
                <a:effectLst>
                  <a:outerShdw blurRad="38100" dist="38100" dir="2700000" algn="tl">
                    <a:srgbClr val="FFFFFF"/>
                  </a:outerShdw>
                </a:effectLst>
                <a:latin typeface="Arial Black" pitchFamily="34" charset="0"/>
              </a:rPr>
              <a:t>Results</a:t>
            </a:r>
          </a:p>
        </p:txBody>
      </p:sp>
      <p:sp>
        <p:nvSpPr>
          <p:cNvPr id="3085" name="Rectangle 1009"/>
          <p:cNvSpPr>
            <a:spLocks noChangeArrowheads="1"/>
          </p:cNvSpPr>
          <p:nvPr/>
        </p:nvSpPr>
        <p:spPr bwMode="auto">
          <a:xfrm>
            <a:off x="3657600" y="533400"/>
            <a:ext cx="25908000" cy="1285875"/>
          </a:xfrm>
          <a:prstGeom prst="rect">
            <a:avLst/>
          </a:prstGeom>
          <a:noFill/>
          <a:ln w="9525">
            <a:noFill/>
            <a:miter lim="800000"/>
            <a:headEnd/>
            <a:tailEnd/>
          </a:ln>
        </p:spPr>
        <p:txBody>
          <a:bodyPr lIns="84896" tIns="42449" rIns="84896" bIns="42449" anchor="ctr"/>
          <a:lstStyle/>
          <a:p>
            <a:pPr algn="ctr">
              <a:lnSpc>
                <a:spcPct val="80000"/>
              </a:lnSpc>
            </a:pPr>
            <a:r>
              <a:rPr lang="en-US" sz="3600" b="1">
                <a:latin typeface="Arial Black" pitchFamily="34" charset="0"/>
              </a:rPr>
              <a:t>The Every Family Counts AfterCare Program: Examining Outcomes of a Post-Discharge Foster Care Program and Factors Contributing to Successful Reunification </a:t>
            </a:r>
          </a:p>
        </p:txBody>
      </p:sp>
      <p:sp>
        <p:nvSpPr>
          <p:cNvPr id="4082" name="Rectangle 1010"/>
          <p:cNvSpPr>
            <a:spLocks noChangeArrowheads="1"/>
          </p:cNvSpPr>
          <p:nvPr/>
        </p:nvSpPr>
        <p:spPr bwMode="auto">
          <a:xfrm>
            <a:off x="3505200" y="1752600"/>
            <a:ext cx="25908000" cy="852488"/>
          </a:xfrm>
          <a:prstGeom prst="rect">
            <a:avLst/>
          </a:prstGeom>
          <a:noFill/>
          <a:ln>
            <a:noFill/>
          </a:ln>
          <a:effectLst/>
          <a:extLst/>
        </p:spPr>
        <p:txBody>
          <a:bodyPr lIns="84896" tIns="42449" rIns="84896" bIns="42449" anchor="ctr"/>
          <a:lstStyle/>
          <a:p>
            <a:pPr algn="ctr" defTabSz="598488">
              <a:defRPr/>
            </a:pPr>
            <a:r>
              <a:rPr lang="en-US" sz="2000" i="1" dirty="0">
                <a:latin typeface="Arial Black"/>
                <a:ea typeface="ＭＳ Ｐゴシック" charset="0"/>
                <a:cs typeface="Arial Black"/>
              </a:rPr>
              <a:t>Marsha Davis, B.A., Stephanie Devlin, B.A., Nicole Pearson, </a:t>
            </a:r>
            <a:r>
              <a:rPr lang="en-US" sz="2000" i="1" dirty="0" err="1">
                <a:latin typeface="Arial Black"/>
                <a:ea typeface="ＭＳ Ｐゴシック" charset="0"/>
                <a:cs typeface="Arial Black"/>
              </a:rPr>
              <a:t>Psy.D</a:t>
            </a:r>
            <a:r>
              <a:rPr lang="en-US" sz="2000" i="1" dirty="0">
                <a:latin typeface="Arial Black"/>
                <a:ea typeface="ＭＳ Ｐゴシック" charset="0"/>
                <a:cs typeface="Arial Black"/>
              </a:rPr>
              <a:t>. LEND Fellows</a:t>
            </a:r>
          </a:p>
          <a:p>
            <a:pPr algn="ctr" defTabSz="598488">
              <a:defRPr/>
            </a:pPr>
            <a:r>
              <a:rPr lang="en-US" sz="2000" i="1" dirty="0" err="1">
                <a:latin typeface="Arial Black"/>
                <a:ea typeface="ＭＳ Ｐゴシック" charset="0"/>
                <a:cs typeface="Arial Black"/>
              </a:rPr>
              <a:t>Jenean</a:t>
            </a:r>
            <a:r>
              <a:rPr lang="en-US" sz="2000" i="1" dirty="0">
                <a:latin typeface="Arial Black"/>
                <a:ea typeface="ＭＳ Ｐゴシック" charset="0"/>
                <a:cs typeface="Arial Black"/>
              </a:rPr>
              <a:t> Castillo, PhD</a:t>
            </a:r>
            <a:r>
              <a:rPr lang="en-US" sz="2000" b="1" i="1" dirty="0">
                <a:effectLst>
                  <a:outerShdw blurRad="38100" dist="38100" dir="2700000" algn="tl">
                    <a:srgbClr val="DDDDDD"/>
                  </a:outerShdw>
                </a:effectLst>
                <a:latin typeface="Arial Black"/>
                <a:ea typeface="ＭＳ Ｐゴシック" charset="0"/>
                <a:cs typeface="Arial Black"/>
              </a:rPr>
              <a:t>, </a:t>
            </a:r>
            <a:r>
              <a:rPr lang="en-US" sz="2000" i="1" dirty="0">
                <a:latin typeface="Arial Black"/>
                <a:ea typeface="ＭＳ Ｐゴシック" charset="0"/>
                <a:cs typeface="Arial Black"/>
              </a:rPr>
              <a:t>Lillian Medina, LCSW</a:t>
            </a:r>
            <a:r>
              <a:rPr lang="en-US" sz="2000" b="1" i="1" dirty="0">
                <a:effectLst>
                  <a:outerShdw blurRad="38100" dist="38100" dir="2700000" algn="tl">
                    <a:srgbClr val="DDDDDD"/>
                  </a:outerShdw>
                </a:effectLst>
                <a:latin typeface="Arial Black"/>
                <a:ea typeface="ＭＳ Ｐゴシック" charset="0"/>
                <a:cs typeface="Arial Black"/>
              </a:rPr>
              <a:t>, </a:t>
            </a:r>
            <a:r>
              <a:rPr lang="en-US" sz="2000" i="1" dirty="0">
                <a:latin typeface="Arial Black"/>
                <a:ea typeface="ＭＳ Ｐゴシック" charset="0"/>
                <a:cs typeface="Arial Black"/>
              </a:rPr>
              <a:t>LEND Mentors</a:t>
            </a:r>
          </a:p>
          <a:p>
            <a:pPr algn="ctr" defTabSz="598488">
              <a:defRPr/>
            </a:pPr>
            <a:r>
              <a:rPr lang="en-US" sz="1800" i="1" dirty="0">
                <a:latin typeface="Arial Black"/>
                <a:ea typeface="ＭＳ Ｐゴシック" charset="0"/>
                <a:cs typeface="Arial Black"/>
              </a:rPr>
              <a:t>Leadership In Neurodevelopmental Disabilities (LEND) at Westchester Institute for Human Development (WIHD) and New York Medical College</a:t>
            </a:r>
          </a:p>
          <a:p>
            <a:pPr algn="ctr" defTabSz="598488">
              <a:defRPr/>
            </a:pPr>
            <a:endParaRPr lang="en-US" sz="2000" i="1" dirty="0">
              <a:latin typeface="Arial Black"/>
              <a:ea typeface="ＭＳ Ｐゴシック" charset="0"/>
              <a:cs typeface="Arial Black"/>
            </a:endParaRPr>
          </a:p>
        </p:txBody>
      </p:sp>
      <p:sp>
        <p:nvSpPr>
          <p:cNvPr id="7833" name="Text Box 665"/>
          <p:cNvSpPr txBox="1">
            <a:spLocks noChangeArrowheads="1"/>
          </p:cNvSpPr>
          <p:nvPr/>
        </p:nvSpPr>
        <p:spPr bwMode="auto">
          <a:xfrm>
            <a:off x="9067800" y="7010400"/>
            <a:ext cx="6400800" cy="615950"/>
          </a:xfrm>
          <a:prstGeom prst="rect">
            <a:avLst/>
          </a:prstGeom>
          <a:noFill/>
          <a:ln>
            <a:noFill/>
          </a:ln>
          <a:effectLst/>
          <a:extLst/>
        </p:spPr>
        <p:txBody>
          <a:bodyPr>
            <a:spAutoFit/>
          </a:bodyPr>
          <a:lstStyle>
            <a:lvl1pPr defTabSz="503238">
              <a:defRPr sz="2400">
                <a:solidFill>
                  <a:schemeClr val="tx1"/>
                </a:solidFill>
                <a:latin typeface="Times New Roman" charset="0"/>
                <a:ea typeface="ＭＳ Ｐゴシック" charset="0"/>
              </a:defRPr>
            </a:lvl1pPr>
            <a:lvl2pPr defTabSz="503238">
              <a:defRPr sz="2400">
                <a:solidFill>
                  <a:schemeClr val="tx1"/>
                </a:solidFill>
                <a:latin typeface="Times New Roman" charset="0"/>
                <a:ea typeface="ＭＳ Ｐゴシック" charset="0"/>
              </a:defRPr>
            </a:lvl2pPr>
            <a:lvl3pPr defTabSz="503238">
              <a:defRPr sz="2400">
                <a:solidFill>
                  <a:schemeClr val="tx1"/>
                </a:solidFill>
                <a:latin typeface="Times New Roman" charset="0"/>
                <a:ea typeface="ＭＳ Ｐゴシック" charset="0"/>
              </a:defRPr>
            </a:lvl3pPr>
            <a:lvl4pPr defTabSz="503238">
              <a:defRPr sz="2400">
                <a:solidFill>
                  <a:schemeClr val="tx1"/>
                </a:solidFill>
                <a:latin typeface="Times New Roman" charset="0"/>
                <a:ea typeface="ＭＳ Ｐゴシック" charset="0"/>
              </a:defRPr>
            </a:lvl4pPr>
            <a:lvl5pPr defTabSz="503238">
              <a:defRPr sz="2400">
                <a:solidFill>
                  <a:schemeClr val="tx1"/>
                </a:solidFill>
                <a:latin typeface="Times New Roman" charset="0"/>
                <a:ea typeface="ＭＳ Ｐゴシック" charset="0"/>
              </a:defRPr>
            </a:lvl5pPr>
            <a:lvl6pPr defTabSz="503238" eaLnBrk="0" fontAlgn="base" hangingPunct="0">
              <a:spcBef>
                <a:spcPct val="0"/>
              </a:spcBef>
              <a:spcAft>
                <a:spcPct val="0"/>
              </a:spcAft>
              <a:defRPr sz="2400">
                <a:solidFill>
                  <a:schemeClr val="tx1"/>
                </a:solidFill>
                <a:latin typeface="Times New Roman" charset="0"/>
                <a:ea typeface="ＭＳ Ｐゴシック" charset="0"/>
              </a:defRPr>
            </a:lvl6pPr>
            <a:lvl7pPr defTabSz="503238" eaLnBrk="0" fontAlgn="base" hangingPunct="0">
              <a:spcBef>
                <a:spcPct val="0"/>
              </a:spcBef>
              <a:spcAft>
                <a:spcPct val="0"/>
              </a:spcAft>
              <a:defRPr sz="2400">
                <a:solidFill>
                  <a:schemeClr val="tx1"/>
                </a:solidFill>
                <a:latin typeface="Times New Roman" charset="0"/>
                <a:ea typeface="ＭＳ Ｐゴシック" charset="0"/>
              </a:defRPr>
            </a:lvl7pPr>
            <a:lvl8pPr defTabSz="503238" eaLnBrk="0" fontAlgn="base" hangingPunct="0">
              <a:spcBef>
                <a:spcPct val="0"/>
              </a:spcBef>
              <a:spcAft>
                <a:spcPct val="0"/>
              </a:spcAft>
              <a:defRPr sz="2400">
                <a:solidFill>
                  <a:schemeClr val="tx1"/>
                </a:solidFill>
                <a:latin typeface="Times New Roman" charset="0"/>
                <a:ea typeface="ＭＳ Ｐゴシック" charset="0"/>
              </a:defRPr>
            </a:lvl8pPr>
            <a:lvl9pPr defTabSz="503238" eaLnBrk="0" fontAlgn="base" hangingPunct="0">
              <a:spcBef>
                <a:spcPct val="0"/>
              </a:spcBef>
              <a:spcAft>
                <a:spcPct val="0"/>
              </a:spcAft>
              <a:defRPr sz="2400">
                <a:solidFill>
                  <a:schemeClr val="tx1"/>
                </a:solidFill>
                <a:latin typeface="Times New Roman" charset="0"/>
                <a:ea typeface="ＭＳ Ｐゴシック" charset="0"/>
              </a:defRPr>
            </a:lvl9pPr>
          </a:lstStyle>
          <a:p>
            <a:pPr algn="just">
              <a:defRPr/>
            </a:pPr>
            <a:r>
              <a:rPr lang="en-US" sz="2000" b="1" i="1" dirty="0" smtClean="0">
                <a:effectLst>
                  <a:outerShdw blurRad="38100" dist="38100" dir="2700000" algn="tl">
                    <a:srgbClr val="DDDDDD"/>
                  </a:outerShdw>
                </a:effectLst>
                <a:latin typeface="Arial Narrow"/>
                <a:cs typeface="Arial Narrow"/>
              </a:rPr>
              <a:t>Participants and Setting</a:t>
            </a:r>
          </a:p>
          <a:p>
            <a:pPr algn="just">
              <a:defRPr/>
            </a:pPr>
            <a:endParaRPr lang="en-US" sz="1400" b="1" dirty="0" smtClean="0">
              <a:effectLst>
                <a:outerShdw blurRad="38100" dist="38100" dir="2700000" algn="tl">
                  <a:srgbClr val="DDDDDD"/>
                </a:outerShdw>
              </a:effectLst>
            </a:endParaRPr>
          </a:p>
        </p:txBody>
      </p:sp>
      <p:pic>
        <p:nvPicPr>
          <p:cNvPr id="3088" name="Picture 1" descr="Untitled.jpg"/>
          <p:cNvPicPr>
            <a:picLocks noChangeAspect="1"/>
          </p:cNvPicPr>
          <p:nvPr/>
        </p:nvPicPr>
        <p:blipFill>
          <a:blip r:embed="rId2">
            <a:duotone>
              <a:schemeClr val="accent5">
                <a:shade val="45000"/>
                <a:satMod val="135000"/>
              </a:schemeClr>
              <a:prstClr val="white"/>
            </a:duotone>
            <a:alphaModFix amt="97000"/>
            <a:extLst>
              <a:ext uri="{28A0092B-C50C-407E-A947-70E740481C1C}">
                <a14:useLocalDpi xmlns:a14="http://schemas.microsoft.com/office/drawing/2010/main" xmlns="" val="0"/>
              </a:ext>
            </a:extLst>
          </a:blip>
          <a:srcRect/>
          <a:stretch>
            <a:fillRect/>
          </a:stretch>
        </p:blipFill>
        <p:spPr bwMode="auto">
          <a:xfrm>
            <a:off x="24688800" y="3657600"/>
            <a:ext cx="2057400" cy="19357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89" name="Picture 2" descr="Untitled.jpg"/>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30556200" y="14325600"/>
            <a:ext cx="2168995" cy="190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90" name="TextBox 25"/>
          <p:cNvSpPr txBox="1">
            <a:spLocks noChangeArrowheads="1"/>
          </p:cNvSpPr>
          <p:nvPr/>
        </p:nvSpPr>
        <p:spPr bwMode="auto">
          <a:xfrm>
            <a:off x="9067800" y="7467600"/>
            <a:ext cx="6400800" cy="1524000"/>
          </a:xfrm>
          <a:prstGeom prst="rect">
            <a:avLst/>
          </a:prstGeom>
          <a:noFill/>
          <a:ln w="9525">
            <a:noFill/>
            <a:miter lim="800000"/>
            <a:headEnd/>
            <a:tailEnd/>
          </a:ln>
        </p:spPr>
        <p:txBody>
          <a:bodyPr>
            <a:spAutoFit/>
          </a:bodyPr>
          <a:lstStyle/>
          <a:p>
            <a:r>
              <a:rPr lang="en-US" sz="2000" b="1">
                <a:latin typeface="Arial Narrow" pitchFamily="34" charset="0"/>
              </a:rPr>
              <a:t>Participants included 69 children from 54 families. As displayed in Table 1, the average age of the children in the program was  8.3 years, and their average length of time in foster care was 22.7 months. </a:t>
            </a:r>
          </a:p>
          <a:p>
            <a:endParaRPr lang="en-US"/>
          </a:p>
        </p:txBody>
      </p:sp>
      <p:pic>
        <p:nvPicPr>
          <p:cNvPr id="3091" name="Picture 1" descr="WIHD40Years-large.jpg"/>
          <p:cNvPicPr>
            <a:picLocks noChangeAspect="1"/>
          </p:cNvPicPr>
          <p:nvPr/>
        </p:nvPicPr>
        <p:blipFill>
          <a:blip r:embed="rId4"/>
          <a:srcRect/>
          <a:stretch>
            <a:fillRect/>
          </a:stretch>
        </p:blipFill>
        <p:spPr bwMode="auto">
          <a:xfrm>
            <a:off x="762000" y="762000"/>
            <a:ext cx="1981200" cy="1981200"/>
          </a:xfrm>
          <a:prstGeom prst="rect">
            <a:avLst/>
          </a:prstGeom>
          <a:noFill/>
          <a:ln w="9525">
            <a:noFill/>
            <a:miter lim="800000"/>
            <a:headEnd/>
            <a:tailEnd/>
          </a:ln>
        </p:spPr>
      </p:pic>
      <p:graphicFrame>
        <p:nvGraphicFramePr>
          <p:cNvPr id="4" name="Diagram 3"/>
          <p:cNvGraphicFramePr/>
          <p:nvPr/>
        </p:nvGraphicFramePr>
        <p:xfrm>
          <a:off x="990600" y="8686800"/>
          <a:ext cx="7061200" cy="3632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093" name="Rectangle 5"/>
          <p:cNvSpPr>
            <a:spLocks noChangeArrowheads="1"/>
          </p:cNvSpPr>
          <p:nvPr/>
        </p:nvSpPr>
        <p:spPr bwMode="auto">
          <a:xfrm>
            <a:off x="9067800" y="4343400"/>
            <a:ext cx="6629400" cy="2862263"/>
          </a:xfrm>
          <a:prstGeom prst="rect">
            <a:avLst/>
          </a:prstGeom>
          <a:noFill/>
          <a:ln w="9525">
            <a:noFill/>
            <a:miter lim="800000"/>
            <a:headEnd/>
            <a:tailEnd/>
          </a:ln>
        </p:spPr>
        <p:txBody>
          <a:bodyPr>
            <a:spAutoFit/>
          </a:bodyPr>
          <a:lstStyle/>
          <a:p>
            <a:r>
              <a:rPr lang="en-US" sz="2000" b="1">
                <a:latin typeface="Arial Narrow" pitchFamily="34" charset="0"/>
              </a:rPr>
              <a:t>Archival record review of data collected via questionnaires administered by program social workers to families who participated in the program between 2009 and 2011. Descriptive statistics and statistical analyses including correlation coefficients were used to discern those factors which most impact successful reunification of foster children with their caretakers, as measured by no re-entry into foster care two years after discharge from the foster care placement. </a:t>
            </a:r>
          </a:p>
          <a:p>
            <a:endParaRPr lang="en-US" sz="2000"/>
          </a:p>
        </p:txBody>
      </p:sp>
      <p:sp>
        <p:nvSpPr>
          <p:cNvPr id="32" name="Text Box 1012"/>
          <p:cNvSpPr txBox="1">
            <a:spLocks noChangeArrowheads="1"/>
          </p:cNvSpPr>
          <p:nvPr/>
        </p:nvSpPr>
        <p:spPr bwMode="auto">
          <a:xfrm>
            <a:off x="16916400" y="3124200"/>
            <a:ext cx="6400800" cy="625475"/>
          </a:xfrm>
          <a:prstGeom prst="rect">
            <a:avLst/>
          </a:prstGeom>
          <a:gradFill rotWithShape="1">
            <a:gsLst>
              <a:gs pos="0">
                <a:srgbClr val="FFD47B"/>
              </a:gs>
              <a:gs pos="100000">
                <a:srgbClr val="FFA800"/>
              </a:gs>
            </a:gsLst>
            <a:lin ang="5400000"/>
          </a:gradFill>
          <a:ln w="9525">
            <a:solidFill>
              <a:srgbClr val="E29D17"/>
            </a:solidFill>
            <a:miter lim="800000"/>
            <a:headEnd/>
            <a:tailEnd/>
          </a:ln>
          <a:effectLst>
            <a:outerShdw dist="23000" dir="5400000" rotWithShape="0">
              <a:srgbClr val="808080">
                <a:alpha val="34999"/>
              </a:srgbClr>
            </a:outerShdw>
          </a:effectLst>
        </p:spPr>
        <p:txBody>
          <a:bodyPr lIns="71049" tIns="35525" rIns="71049" bIns="35525">
            <a:spAutoFit/>
          </a:bodyPr>
          <a:lstStyle/>
          <a:p>
            <a:pPr algn="ctr" defTabSz="598488"/>
            <a:r>
              <a:rPr lang="en-US" sz="3600" b="1">
                <a:effectLst>
                  <a:outerShdw blurRad="38100" dist="38100" dir="2700000" algn="tl">
                    <a:srgbClr val="FFFFFF"/>
                  </a:outerShdw>
                </a:effectLst>
                <a:latin typeface="Arial Black" pitchFamily="34" charset="0"/>
              </a:rPr>
              <a:t>Community Partner</a:t>
            </a:r>
          </a:p>
        </p:txBody>
      </p:sp>
      <p:sp>
        <p:nvSpPr>
          <p:cNvPr id="3095" name="Text Box 113"/>
          <p:cNvSpPr txBox="1">
            <a:spLocks noChangeArrowheads="1"/>
          </p:cNvSpPr>
          <p:nvPr/>
        </p:nvSpPr>
        <p:spPr bwMode="auto">
          <a:xfrm>
            <a:off x="16916400" y="3886200"/>
            <a:ext cx="6400800" cy="1143000"/>
          </a:xfrm>
          <a:prstGeom prst="rect">
            <a:avLst/>
          </a:prstGeom>
          <a:noFill/>
          <a:ln w="9525">
            <a:noFill/>
            <a:miter lim="800000"/>
            <a:headEnd/>
            <a:tailEnd/>
          </a:ln>
        </p:spPr>
        <p:txBody>
          <a:bodyPr lIns="50383" tIns="25192" rIns="50383" bIns="25192"/>
          <a:lstStyle/>
          <a:p>
            <a:pPr defTabSz="503238"/>
            <a:r>
              <a:rPr lang="en-US" sz="2000" b="1">
                <a:latin typeface="Arial Narrow" pitchFamily="34" charset="0"/>
              </a:rPr>
              <a:t>Elizabeth Dwyer, Manager I, Program and Policy Westchester County Department of Social Services - Foster Care and Preventative Services Department</a:t>
            </a:r>
          </a:p>
        </p:txBody>
      </p:sp>
      <p:pic>
        <p:nvPicPr>
          <p:cNvPr id="3096" name="Picture 5" descr="NYMClogo"/>
          <p:cNvPicPr>
            <a:picLocks noChangeAspect="1" noChangeArrowheads="1"/>
          </p:cNvPicPr>
          <p:nvPr/>
        </p:nvPicPr>
        <p:blipFill>
          <a:blip r:embed="rId10"/>
          <a:srcRect/>
          <a:stretch>
            <a:fillRect/>
          </a:stretch>
        </p:blipFill>
        <p:spPr bwMode="auto">
          <a:xfrm>
            <a:off x="29718000" y="685800"/>
            <a:ext cx="2286000" cy="2122488"/>
          </a:xfrm>
          <a:prstGeom prst="rect">
            <a:avLst/>
          </a:prstGeom>
          <a:noFill/>
          <a:ln w="9525">
            <a:noFill/>
            <a:miter lim="800000"/>
            <a:headEnd/>
            <a:tailEnd/>
          </a:ln>
        </p:spPr>
      </p:pic>
      <p:sp>
        <p:nvSpPr>
          <p:cNvPr id="9" name="TextBox 8"/>
          <p:cNvSpPr txBox="1">
            <a:spLocks noChangeArrowheads="1"/>
          </p:cNvSpPr>
          <p:nvPr/>
        </p:nvSpPr>
        <p:spPr bwMode="auto">
          <a:xfrm>
            <a:off x="9067800" y="9220200"/>
            <a:ext cx="6400800" cy="6862763"/>
          </a:xfrm>
          <a:prstGeom prst="rect">
            <a:avLst/>
          </a:prstGeom>
          <a:gradFill rotWithShape="1">
            <a:gsLst>
              <a:gs pos="0">
                <a:srgbClr val="FFD47B"/>
              </a:gs>
              <a:gs pos="100000">
                <a:srgbClr val="FFA800"/>
              </a:gs>
            </a:gsLst>
            <a:lin ang="5400000"/>
          </a:gradFill>
          <a:ln w="28575">
            <a:solidFill>
              <a:schemeClr val="tx1"/>
            </a:solidFill>
            <a:miter lim="800000"/>
            <a:headEnd/>
            <a:tailEnd/>
          </a:ln>
          <a:effectLst>
            <a:outerShdw dist="23000" dir="5400000" rotWithShape="0">
              <a:srgbClr val="808080">
                <a:alpha val="34999"/>
              </a:srgbClr>
            </a:outerShdw>
          </a:effectLst>
        </p:spPr>
        <p:txBody>
          <a:bodyPr>
            <a:spAutoFit/>
          </a:bodyPr>
          <a:lstStyle/>
          <a:p>
            <a:pPr>
              <a:defRPr/>
            </a:pPr>
            <a:r>
              <a:rPr lang="en-US" sz="2000" b="1" i="1" dirty="0">
                <a:solidFill>
                  <a:srgbClr val="000000"/>
                </a:solidFill>
                <a:latin typeface="Arial Narrow"/>
                <a:ea typeface="+mn-ea"/>
                <a:cs typeface="Arial Narrow"/>
              </a:rPr>
              <a:t>Table 1: Participant Demographics</a:t>
            </a:r>
          </a:p>
          <a:p>
            <a:pPr>
              <a:defRPr/>
            </a:pPr>
            <a:endParaRPr lang="en-US" sz="2000" b="1" i="1" dirty="0">
              <a:solidFill>
                <a:srgbClr val="000000"/>
              </a:solidFill>
              <a:latin typeface="Arial Narrow"/>
              <a:ea typeface="+mn-ea"/>
              <a:cs typeface="Arial Narrow"/>
            </a:endParaRPr>
          </a:p>
          <a:p>
            <a:pPr>
              <a:defRPr/>
            </a:pPr>
            <a:r>
              <a:rPr lang="en-US" sz="2000" b="1" dirty="0">
                <a:solidFill>
                  <a:srgbClr val="000000"/>
                </a:solidFill>
                <a:latin typeface="Arial Narrow"/>
                <a:ea typeface="+mn-ea"/>
                <a:cs typeface="Arial Narrow"/>
              </a:rPr>
              <a:t>Average Age of Child		             8.3 years</a:t>
            </a:r>
          </a:p>
          <a:p>
            <a:pPr>
              <a:defRPr/>
            </a:pPr>
            <a:r>
              <a:rPr lang="en-US" sz="2000" b="1" dirty="0">
                <a:solidFill>
                  <a:srgbClr val="000000"/>
                </a:solidFill>
                <a:latin typeface="Arial Narrow"/>
                <a:ea typeface="+mn-ea"/>
                <a:cs typeface="Arial Narrow"/>
              </a:rPr>
              <a:t>Length of Time in Foster Care	           22.7 months</a:t>
            </a:r>
          </a:p>
          <a:p>
            <a:pPr>
              <a:defRPr/>
            </a:pPr>
            <a:endParaRPr lang="en-US" sz="2000" b="1" i="1" dirty="0">
              <a:solidFill>
                <a:srgbClr val="000000"/>
              </a:solidFill>
              <a:latin typeface="Arial Narrow"/>
              <a:ea typeface="+mn-ea"/>
              <a:cs typeface="Arial Narrow"/>
            </a:endParaRPr>
          </a:p>
          <a:p>
            <a:pPr>
              <a:defRPr/>
            </a:pPr>
            <a:r>
              <a:rPr lang="en-US" sz="2000" b="1" dirty="0">
                <a:solidFill>
                  <a:srgbClr val="000000"/>
                </a:solidFill>
                <a:latin typeface="Arial Narrow"/>
                <a:ea typeface="+mn-ea"/>
                <a:cs typeface="Arial Narrow"/>
              </a:rPr>
              <a:t>				          </a:t>
            </a:r>
            <a:r>
              <a:rPr lang="en-US" sz="2000" b="1" i="1" dirty="0">
                <a:solidFill>
                  <a:srgbClr val="000000"/>
                </a:solidFill>
                <a:latin typeface="Arial Narrow"/>
                <a:ea typeface="+mn-ea"/>
                <a:cs typeface="Arial Narrow"/>
              </a:rPr>
              <a:t>Percentage</a:t>
            </a:r>
          </a:p>
          <a:p>
            <a:pPr>
              <a:defRPr/>
            </a:pPr>
            <a:r>
              <a:rPr lang="en-US" sz="2000" b="1" dirty="0">
                <a:solidFill>
                  <a:srgbClr val="000000"/>
                </a:solidFill>
                <a:latin typeface="Arial Narrow"/>
                <a:ea typeface="+mn-ea"/>
                <a:cs typeface="Arial Narrow"/>
              </a:rPr>
              <a:t>Gender</a:t>
            </a:r>
          </a:p>
          <a:p>
            <a:pPr>
              <a:defRPr/>
            </a:pPr>
            <a:r>
              <a:rPr lang="en-US" sz="2000" b="1" dirty="0">
                <a:solidFill>
                  <a:srgbClr val="000000"/>
                </a:solidFill>
                <a:latin typeface="Arial Narrow"/>
                <a:ea typeface="+mn-ea"/>
                <a:cs typeface="Arial Narrow"/>
              </a:rPr>
              <a:t>	Male				54%</a:t>
            </a:r>
          </a:p>
          <a:p>
            <a:pPr>
              <a:defRPr/>
            </a:pPr>
            <a:r>
              <a:rPr lang="en-US" sz="2000" b="1" dirty="0">
                <a:solidFill>
                  <a:srgbClr val="000000"/>
                </a:solidFill>
                <a:latin typeface="Arial Narrow"/>
                <a:ea typeface="+mn-ea"/>
                <a:cs typeface="Arial Narrow"/>
              </a:rPr>
              <a:t>	Female				46%</a:t>
            </a:r>
          </a:p>
          <a:p>
            <a:pPr>
              <a:defRPr/>
            </a:pPr>
            <a:r>
              <a:rPr lang="en-US" sz="2000" b="1" dirty="0">
                <a:solidFill>
                  <a:srgbClr val="000000"/>
                </a:solidFill>
                <a:latin typeface="Arial Narrow"/>
                <a:ea typeface="+mn-ea"/>
                <a:cs typeface="Arial Narrow"/>
              </a:rPr>
              <a:t>Race</a:t>
            </a:r>
          </a:p>
          <a:p>
            <a:pPr>
              <a:defRPr/>
            </a:pPr>
            <a:r>
              <a:rPr lang="en-US" sz="2000" b="1" dirty="0">
                <a:solidFill>
                  <a:srgbClr val="000000"/>
                </a:solidFill>
                <a:latin typeface="Arial Narrow"/>
                <a:ea typeface="+mn-ea"/>
                <a:cs typeface="Arial Narrow"/>
              </a:rPr>
              <a:t>	AA/Black			</a:t>
            </a:r>
            <a:r>
              <a:rPr lang="en-US" sz="2000" b="1" dirty="0" smtClean="0">
                <a:solidFill>
                  <a:srgbClr val="000000"/>
                </a:solidFill>
                <a:latin typeface="Arial Narrow"/>
                <a:ea typeface="+mn-ea"/>
                <a:cs typeface="Arial Narrow"/>
              </a:rPr>
              <a:t>41</a:t>
            </a:r>
            <a:r>
              <a:rPr lang="en-US" sz="2000" b="1" dirty="0">
                <a:solidFill>
                  <a:srgbClr val="000000"/>
                </a:solidFill>
                <a:latin typeface="Arial Narrow"/>
                <a:ea typeface="+mn-ea"/>
                <a:cs typeface="Arial Narrow"/>
              </a:rPr>
              <a:t>%</a:t>
            </a:r>
          </a:p>
          <a:p>
            <a:pPr>
              <a:defRPr/>
            </a:pPr>
            <a:r>
              <a:rPr lang="en-US" sz="2000" b="1" dirty="0">
                <a:solidFill>
                  <a:srgbClr val="000000"/>
                </a:solidFill>
                <a:latin typeface="Arial Narrow"/>
                <a:ea typeface="+mn-ea"/>
                <a:cs typeface="Arial Narrow"/>
              </a:rPr>
              <a:t>	Hispanic				23%</a:t>
            </a:r>
          </a:p>
          <a:p>
            <a:pPr>
              <a:defRPr/>
            </a:pPr>
            <a:r>
              <a:rPr lang="en-US" sz="2000" b="1" dirty="0">
                <a:solidFill>
                  <a:srgbClr val="000000"/>
                </a:solidFill>
                <a:latin typeface="Arial Narrow"/>
                <a:ea typeface="+mn-ea"/>
                <a:cs typeface="Arial Narrow"/>
              </a:rPr>
              <a:t>	Mixed				19%</a:t>
            </a:r>
          </a:p>
          <a:p>
            <a:pPr>
              <a:defRPr/>
            </a:pPr>
            <a:r>
              <a:rPr lang="en-US" sz="2000" b="1" dirty="0">
                <a:solidFill>
                  <a:srgbClr val="000000"/>
                </a:solidFill>
                <a:latin typeface="Arial Narrow"/>
                <a:ea typeface="+mn-ea"/>
                <a:cs typeface="Arial Narrow"/>
              </a:rPr>
              <a:t>	White				16%</a:t>
            </a:r>
          </a:p>
          <a:p>
            <a:pPr>
              <a:defRPr/>
            </a:pPr>
            <a:r>
              <a:rPr lang="en-US" sz="2000" b="1" dirty="0">
                <a:solidFill>
                  <a:srgbClr val="000000"/>
                </a:solidFill>
                <a:latin typeface="Arial Narrow"/>
                <a:ea typeface="+mn-ea"/>
                <a:cs typeface="Arial Narrow"/>
              </a:rPr>
              <a:t>DSS Office</a:t>
            </a:r>
          </a:p>
          <a:p>
            <a:pPr>
              <a:defRPr/>
            </a:pPr>
            <a:r>
              <a:rPr lang="en-US" sz="2000" b="1" dirty="0">
                <a:solidFill>
                  <a:srgbClr val="000000"/>
                </a:solidFill>
                <a:latin typeface="Arial Narrow"/>
                <a:ea typeface="+mn-ea"/>
                <a:cs typeface="Arial Narrow"/>
              </a:rPr>
              <a:t>	Yonkers				48%</a:t>
            </a:r>
          </a:p>
          <a:p>
            <a:pPr>
              <a:defRPr/>
            </a:pPr>
            <a:r>
              <a:rPr lang="en-US" sz="2000" b="1" dirty="0">
                <a:solidFill>
                  <a:srgbClr val="000000"/>
                </a:solidFill>
                <a:latin typeface="Arial Narrow"/>
                <a:ea typeface="+mn-ea"/>
                <a:cs typeface="Arial Narrow"/>
              </a:rPr>
              <a:t>	Peekskill				19%</a:t>
            </a:r>
          </a:p>
          <a:p>
            <a:pPr>
              <a:defRPr/>
            </a:pPr>
            <a:r>
              <a:rPr lang="en-US" sz="2000" b="1" dirty="0">
                <a:solidFill>
                  <a:srgbClr val="000000"/>
                </a:solidFill>
                <a:latin typeface="Arial Narrow"/>
                <a:ea typeface="+mn-ea"/>
                <a:cs typeface="Arial Narrow"/>
              </a:rPr>
              <a:t>	White Plains			16%</a:t>
            </a:r>
          </a:p>
          <a:p>
            <a:pPr>
              <a:defRPr/>
            </a:pPr>
            <a:r>
              <a:rPr lang="en-US" sz="2000" b="1" dirty="0">
                <a:solidFill>
                  <a:srgbClr val="000000"/>
                </a:solidFill>
                <a:latin typeface="Arial Narrow"/>
                <a:ea typeface="+mn-ea"/>
                <a:cs typeface="Arial Narrow"/>
              </a:rPr>
              <a:t>	Mt. Vernon			13%</a:t>
            </a:r>
          </a:p>
          <a:p>
            <a:pPr>
              <a:defRPr/>
            </a:pPr>
            <a:r>
              <a:rPr lang="en-US" sz="2000" b="1" dirty="0">
                <a:solidFill>
                  <a:srgbClr val="000000"/>
                </a:solidFill>
                <a:latin typeface="Arial Narrow"/>
                <a:ea typeface="+mn-ea"/>
                <a:cs typeface="Arial Narrow"/>
              </a:rPr>
              <a:t>Special Education Classification</a:t>
            </a:r>
          </a:p>
          <a:p>
            <a:pPr>
              <a:defRPr/>
            </a:pPr>
            <a:r>
              <a:rPr lang="en-US" sz="2000" b="1" dirty="0">
                <a:solidFill>
                  <a:srgbClr val="000000"/>
                </a:solidFill>
                <a:latin typeface="Arial Narrow"/>
                <a:ea typeface="+mn-ea"/>
                <a:cs typeface="Arial Narrow"/>
              </a:rPr>
              <a:t>	Yes				53%		No				47%</a:t>
            </a:r>
          </a:p>
        </p:txBody>
      </p:sp>
      <p:sp>
        <p:nvSpPr>
          <p:cNvPr id="3098" name="TextBox 9"/>
          <p:cNvSpPr txBox="1">
            <a:spLocks noChangeArrowheads="1"/>
          </p:cNvSpPr>
          <p:nvPr/>
        </p:nvSpPr>
        <p:spPr bwMode="auto">
          <a:xfrm>
            <a:off x="16916400" y="6019800"/>
            <a:ext cx="6553200" cy="6432550"/>
          </a:xfrm>
          <a:prstGeom prst="rect">
            <a:avLst/>
          </a:prstGeom>
          <a:noFill/>
          <a:ln w="9525">
            <a:noFill/>
            <a:miter lim="800000"/>
            <a:headEnd/>
            <a:tailEnd/>
          </a:ln>
        </p:spPr>
        <p:txBody>
          <a:bodyPr>
            <a:spAutoFit/>
          </a:bodyPr>
          <a:lstStyle/>
          <a:p>
            <a:r>
              <a:rPr lang="en-US" sz="2000" b="1">
                <a:latin typeface="Arial Narrow" pitchFamily="34" charset="0"/>
              </a:rPr>
              <a:t>As shown in Figure 1, the re-entry rate for AfterCare program participants in this study was 7.3%. Approximately 86% of participants successfully completed the program while 7% withdrew prior to completion. The average length of participation for families completing the program was 23.4 months.</a:t>
            </a:r>
          </a:p>
          <a:p>
            <a:endParaRPr lang="en-US" sz="1400" b="1">
              <a:latin typeface="Arial Narrow" pitchFamily="34" charset="0"/>
            </a:endParaRPr>
          </a:p>
          <a:p>
            <a:r>
              <a:rPr lang="en-US" sz="2000" b="1">
                <a:latin typeface="Arial Narrow" pitchFamily="34" charset="0"/>
              </a:rPr>
              <a:t>The following factors were significantly related to re-entry into foster care:</a:t>
            </a:r>
          </a:p>
          <a:p>
            <a:pPr>
              <a:lnSpc>
                <a:spcPct val="60000"/>
              </a:lnSpc>
            </a:pPr>
            <a:endParaRPr lang="en-US" sz="2000" b="1">
              <a:latin typeface="Arial Narrow" pitchFamily="34" charset="0"/>
            </a:endParaRPr>
          </a:p>
          <a:p>
            <a:pPr marL="1257300" lvl="2" indent="-342900">
              <a:buFont typeface="Arial" pitchFamily="34" charset="0"/>
              <a:buChar char="•"/>
            </a:pPr>
            <a:r>
              <a:rPr lang="en-US" sz="2000" b="1">
                <a:latin typeface="Arial Narrow" pitchFamily="34" charset="0"/>
              </a:rPr>
              <a:t>Substantiated CPS calls</a:t>
            </a:r>
          </a:p>
          <a:p>
            <a:pPr marL="1257300" lvl="2" indent="-342900">
              <a:buFont typeface="Arial" pitchFamily="34" charset="0"/>
              <a:buChar char="•"/>
            </a:pPr>
            <a:r>
              <a:rPr lang="en-US" sz="2000" b="1">
                <a:latin typeface="Arial Narrow" pitchFamily="34" charset="0"/>
              </a:rPr>
              <a:t>Caregiver</a:t>
            </a:r>
            <a:r>
              <a:rPr lang="en-US" altLang="en-US" sz="2000" b="1">
                <a:latin typeface="Arial Narrow" pitchFamily="34" charset="0"/>
              </a:rPr>
              <a:t>’</a:t>
            </a:r>
            <a:r>
              <a:rPr lang="en-US" sz="2000" b="1">
                <a:latin typeface="Arial Narrow" pitchFamily="34" charset="0"/>
              </a:rPr>
              <a:t>s Alcohol &amp; Drug Use</a:t>
            </a:r>
          </a:p>
          <a:p>
            <a:pPr marL="1257300" lvl="2" indent="-342900">
              <a:buFont typeface="Arial" pitchFamily="34" charset="0"/>
              <a:buChar char="•"/>
            </a:pPr>
            <a:r>
              <a:rPr lang="en-US" sz="2000" b="1">
                <a:latin typeface="Arial Narrow" pitchFamily="34" charset="0"/>
              </a:rPr>
              <a:t>Caregiver Using Substances</a:t>
            </a:r>
          </a:p>
          <a:p>
            <a:pPr marL="1257300" lvl="2" indent="-342900">
              <a:buFont typeface="Arial" pitchFamily="34" charset="0"/>
              <a:buChar char="•"/>
            </a:pPr>
            <a:r>
              <a:rPr lang="en-US" sz="2000" b="1">
                <a:latin typeface="Arial Narrow" pitchFamily="34" charset="0"/>
              </a:rPr>
              <a:t>Anger Management Services</a:t>
            </a:r>
          </a:p>
          <a:p>
            <a:pPr marL="1257300" lvl="2" indent="-342900">
              <a:buFont typeface="Arial" pitchFamily="34" charset="0"/>
              <a:buChar char="•"/>
            </a:pPr>
            <a:r>
              <a:rPr lang="en-US" sz="2000" b="1">
                <a:latin typeface="Arial Narrow" pitchFamily="34" charset="0"/>
              </a:rPr>
              <a:t>Domestic Violence Services</a:t>
            </a:r>
          </a:p>
          <a:p>
            <a:pPr marL="1257300" lvl="2" indent="-342900">
              <a:buFont typeface="Arial" pitchFamily="34" charset="0"/>
              <a:buChar char="•"/>
            </a:pPr>
            <a:r>
              <a:rPr lang="en-US" sz="2000" b="1">
                <a:latin typeface="Arial Narrow" pitchFamily="34" charset="0"/>
              </a:rPr>
              <a:t>Mental Health Services</a:t>
            </a:r>
          </a:p>
          <a:p>
            <a:pPr marL="1257300" lvl="2" indent="-342900">
              <a:buFont typeface="Arial" pitchFamily="34" charset="0"/>
              <a:buChar char="•"/>
            </a:pPr>
            <a:r>
              <a:rPr lang="en-US" sz="2000" b="1">
                <a:latin typeface="Arial Narrow" pitchFamily="34" charset="0"/>
              </a:rPr>
              <a:t>Marital &amp; Family Therapy</a:t>
            </a:r>
          </a:p>
          <a:p>
            <a:endParaRPr lang="en-US" sz="2000" b="1">
              <a:latin typeface="Arial Narrow" pitchFamily="34" charset="0"/>
            </a:endParaRPr>
          </a:p>
          <a:p>
            <a:endParaRPr lang="en-US" sz="2000" b="1">
              <a:latin typeface="Arial Narrow" pitchFamily="34" charset="0"/>
            </a:endParaRPr>
          </a:p>
          <a:p>
            <a:endParaRPr lang="en-US" sz="2000" b="1">
              <a:latin typeface="Arial Narrow" pitchFamily="34" charset="0"/>
            </a:endParaRPr>
          </a:p>
          <a:p>
            <a:endParaRPr lang="en-US" sz="2000">
              <a:latin typeface="Arial Narrow" pitchFamily="34" charset="0"/>
            </a:endParaRPr>
          </a:p>
        </p:txBody>
      </p:sp>
      <p:sp>
        <p:nvSpPr>
          <p:cNvPr id="8" name="TextBox 7"/>
          <p:cNvSpPr txBox="1"/>
          <p:nvPr/>
        </p:nvSpPr>
        <p:spPr>
          <a:xfrm>
            <a:off x="16916400" y="11277600"/>
            <a:ext cx="6477000" cy="400050"/>
          </a:xfrm>
          <a:prstGeom prst="rect">
            <a:avLst/>
          </a:prstGeom>
          <a:solidFill>
            <a:schemeClr val="bg1">
              <a:lumMod val="95000"/>
            </a:schemeClr>
          </a:solidFill>
        </p:spPr>
        <p:txBody>
          <a:bodyPr>
            <a:spAutoFit/>
          </a:bodyPr>
          <a:lstStyle/>
          <a:p>
            <a:pPr>
              <a:defRPr/>
            </a:pPr>
            <a:r>
              <a:rPr lang="en-US" sz="2000" b="1" i="1" dirty="0">
                <a:latin typeface="Arial Narrow"/>
                <a:ea typeface="ＭＳ Ｐゴシック" charset="0"/>
                <a:cs typeface="Arial Narrow"/>
              </a:rPr>
              <a:t>Figure 1. Reason for </a:t>
            </a:r>
            <a:r>
              <a:rPr lang="en-US" sz="2000" b="1" i="1" dirty="0" err="1">
                <a:latin typeface="Arial Narrow"/>
                <a:ea typeface="ＭＳ Ｐゴシック" charset="0"/>
                <a:cs typeface="Arial Narrow"/>
              </a:rPr>
              <a:t>AfterCare</a:t>
            </a:r>
            <a:r>
              <a:rPr lang="en-US" sz="2000" b="1" i="1" dirty="0">
                <a:latin typeface="Arial Narrow"/>
                <a:ea typeface="ＭＳ Ｐゴシック" charset="0"/>
                <a:cs typeface="Arial Narrow"/>
              </a:rPr>
              <a:t> Program Termination (N=69)</a:t>
            </a:r>
          </a:p>
        </p:txBody>
      </p:sp>
      <p:sp>
        <p:nvSpPr>
          <p:cNvPr id="3100" name="TextBox 11"/>
          <p:cNvSpPr txBox="1">
            <a:spLocks noChangeArrowheads="1"/>
          </p:cNvSpPr>
          <p:nvPr/>
        </p:nvSpPr>
        <p:spPr bwMode="auto">
          <a:xfrm>
            <a:off x="26746200" y="3505200"/>
            <a:ext cx="4953000" cy="1938338"/>
          </a:xfrm>
          <a:prstGeom prst="rect">
            <a:avLst/>
          </a:prstGeom>
          <a:noFill/>
          <a:ln w="9525">
            <a:noFill/>
            <a:miter lim="800000"/>
            <a:headEnd/>
            <a:tailEnd/>
          </a:ln>
        </p:spPr>
        <p:txBody>
          <a:bodyPr>
            <a:spAutoFit/>
          </a:bodyPr>
          <a:lstStyle/>
          <a:p>
            <a:r>
              <a:rPr lang="en-US" sz="2000" b="1">
                <a:latin typeface="Arial Narrow" pitchFamily="34" charset="0"/>
              </a:rPr>
              <a:t>Individual case reviews were conducted for those participants who failed to complete the program either due to re-entry or withdrawal.</a:t>
            </a:r>
          </a:p>
          <a:p>
            <a:endParaRPr lang="en-US" sz="2000" b="1">
              <a:latin typeface="Arial Narrow" pitchFamily="34" charset="0"/>
            </a:endParaRPr>
          </a:p>
          <a:p>
            <a:r>
              <a:rPr lang="en-US" sz="2000" b="1">
                <a:latin typeface="Arial Narrow" pitchFamily="34" charset="0"/>
              </a:rPr>
              <a:t>Of the five children who re-entered the foster care system, four were under three years of age</a:t>
            </a:r>
          </a:p>
        </p:txBody>
      </p:sp>
      <p:sp>
        <p:nvSpPr>
          <p:cNvPr id="13" name="TextBox 12"/>
          <p:cNvSpPr txBox="1"/>
          <p:nvPr/>
        </p:nvSpPr>
        <p:spPr>
          <a:xfrm>
            <a:off x="24688800" y="10210800"/>
            <a:ext cx="6934200" cy="5016500"/>
          </a:xfrm>
          <a:prstGeom prst="rect">
            <a:avLst/>
          </a:prstGeom>
          <a:noFill/>
        </p:spPr>
        <p:txBody>
          <a:bodyPr>
            <a:spAutoFit/>
          </a:bodyPr>
          <a:lstStyle/>
          <a:p>
            <a:r>
              <a:rPr lang="en-US" sz="2000" b="1">
                <a:latin typeface="Arial Narrow" pitchFamily="34" charset="0"/>
              </a:rPr>
              <a:t>The re-entry rate of 7.3% for participants in WIHD</a:t>
            </a:r>
            <a:r>
              <a:rPr lang="en-US" altLang="en-US" sz="2000" b="1">
                <a:latin typeface="Arial Narrow" pitchFamily="34" charset="0"/>
              </a:rPr>
              <a:t>’</a:t>
            </a:r>
            <a:r>
              <a:rPr lang="en-US" sz="2000" b="1">
                <a:latin typeface="Arial Narrow" pitchFamily="34" charset="0"/>
              </a:rPr>
              <a:t>s AfterCare program is below the federal guideline of 8.6% and Westchester County</a:t>
            </a:r>
            <a:r>
              <a:rPr lang="en-US" altLang="en-US" sz="2000" b="1">
                <a:latin typeface="Arial Narrow" pitchFamily="34" charset="0"/>
              </a:rPr>
              <a:t>’</a:t>
            </a:r>
            <a:r>
              <a:rPr lang="en-US" sz="2000" b="1">
                <a:latin typeface="Arial Narrow" pitchFamily="34" charset="0"/>
              </a:rPr>
              <a:t>s requirement of 8%. This positive outcome demonstrates the efficacy of WIHD</a:t>
            </a:r>
            <a:r>
              <a:rPr lang="en-US" altLang="en-US" sz="2000" b="1">
                <a:latin typeface="Arial Narrow" pitchFamily="34" charset="0"/>
              </a:rPr>
              <a:t>’</a:t>
            </a:r>
            <a:r>
              <a:rPr lang="en-US" sz="2000" b="1">
                <a:latin typeface="Arial Narrow" pitchFamily="34" charset="0"/>
              </a:rPr>
              <a:t>s service model in helping families achieve positive and permanent reunification following foster care. </a:t>
            </a:r>
          </a:p>
          <a:p>
            <a:endParaRPr lang="en-US" sz="2000" b="1">
              <a:latin typeface="Arial Narrow" pitchFamily="34" charset="0"/>
            </a:endParaRPr>
          </a:p>
          <a:p>
            <a:r>
              <a:rPr lang="en-US" sz="2000" b="1">
                <a:latin typeface="Arial Narrow" pitchFamily="34" charset="0"/>
              </a:rPr>
              <a:t>Consistent with previous findings in the literature, these study results suggest that substance abuse and mental health issues play a significant role in re-entry. Such results highlight the importance of: </a:t>
            </a:r>
          </a:p>
          <a:p>
            <a:pPr marL="800100" lvl="1" indent="-342900">
              <a:buFont typeface="Arial" pitchFamily="34" charset="0"/>
              <a:buChar char="•"/>
            </a:pPr>
            <a:r>
              <a:rPr lang="en-US" sz="2000" b="1">
                <a:latin typeface="Arial Narrow" pitchFamily="34" charset="0"/>
              </a:rPr>
              <a:t>identifying potential substance abuse and mental health issues among caregivers prior to the onset of AfterCare services;</a:t>
            </a:r>
          </a:p>
          <a:p>
            <a:pPr marL="800100" lvl="1" indent="-342900">
              <a:buFont typeface="Arial" pitchFamily="34" charset="0"/>
              <a:buChar char="•"/>
            </a:pPr>
            <a:r>
              <a:rPr lang="en-US" sz="2000" b="1">
                <a:latin typeface="Arial Narrow" pitchFamily="34" charset="0"/>
              </a:rPr>
              <a:t>ensuring caregivers are not only offered</a:t>
            </a:r>
          </a:p>
          <a:p>
            <a:pPr marL="800100" lvl="1" indent="-342900"/>
            <a:r>
              <a:rPr lang="en-US" sz="2000" b="1">
                <a:latin typeface="Arial Narrow" pitchFamily="34" charset="0"/>
              </a:rPr>
              <a:t>      appropriate services but actively participate in </a:t>
            </a:r>
          </a:p>
          <a:p>
            <a:pPr marL="800100" lvl="1" indent="-342900"/>
            <a:r>
              <a:rPr lang="en-US" sz="2000" b="1">
                <a:latin typeface="Arial Narrow" pitchFamily="34" charset="0"/>
              </a:rPr>
              <a:t>      them as well.</a:t>
            </a:r>
          </a:p>
        </p:txBody>
      </p:sp>
      <p:sp>
        <p:nvSpPr>
          <p:cNvPr id="3102" name="TextBox 15"/>
          <p:cNvSpPr txBox="1">
            <a:spLocks noChangeArrowheads="1"/>
          </p:cNvSpPr>
          <p:nvPr/>
        </p:nvSpPr>
        <p:spPr bwMode="auto">
          <a:xfrm>
            <a:off x="24612600" y="5562600"/>
            <a:ext cx="7010400" cy="3632200"/>
          </a:xfrm>
          <a:prstGeom prst="rect">
            <a:avLst/>
          </a:prstGeom>
          <a:noFill/>
          <a:ln w="9525">
            <a:noFill/>
            <a:miter lim="800000"/>
            <a:headEnd/>
            <a:tailEnd/>
          </a:ln>
        </p:spPr>
        <p:txBody>
          <a:bodyPr>
            <a:spAutoFit/>
          </a:bodyPr>
          <a:lstStyle/>
          <a:p>
            <a:r>
              <a:rPr lang="en-US" sz="2000" b="1" dirty="0">
                <a:latin typeface="Arial Narrow" pitchFamily="34" charset="0"/>
              </a:rPr>
              <a:t>and had spent an average of 13 months in foster care. The fifth was a 16 </a:t>
            </a:r>
            <a:r>
              <a:rPr lang="en-US" sz="2000" b="1" dirty="0" smtClean="0">
                <a:latin typeface="Arial Narrow" pitchFamily="34" charset="0"/>
              </a:rPr>
              <a:t>year-old </a:t>
            </a:r>
            <a:r>
              <a:rPr lang="en-US" sz="2000" b="1" dirty="0">
                <a:latin typeface="Arial Narrow" pitchFamily="34" charset="0"/>
              </a:rPr>
              <a:t>who was suspected of substance abuse. Additional findings include: </a:t>
            </a:r>
          </a:p>
          <a:p>
            <a:pPr marL="800100" lvl="1" indent="-342900">
              <a:buFont typeface="Arial" pitchFamily="34" charset="0"/>
              <a:buChar char="•"/>
            </a:pPr>
            <a:r>
              <a:rPr lang="en-US" sz="2000" b="1" dirty="0">
                <a:latin typeface="Arial Narrow" pitchFamily="34" charset="0"/>
              </a:rPr>
              <a:t>Four of the five caretakers had a mental health diagnosis; none were receiving treatment (therapy or </a:t>
            </a:r>
            <a:r>
              <a:rPr lang="en-US" sz="2000" b="1">
                <a:latin typeface="Arial Narrow" pitchFamily="34" charset="0"/>
              </a:rPr>
              <a:t>medication</a:t>
            </a:r>
            <a:r>
              <a:rPr lang="en-US" sz="2000" b="1" smtClean="0">
                <a:latin typeface="Arial Narrow" pitchFamily="34" charset="0"/>
              </a:rPr>
              <a:t>).</a:t>
            </a:r>
            <a:endParaRPr lang="en-US" sz="2000" b="1" dirty="0">
              <a:latin typeface="Arial Narrow" pitchFamily="34" charset="0"/>
            </a:endParaRPr>
          </a:p>
          <a:p>
            <a:pPr marL="800100" lvl="1" indent="-342900">
              <a:buFont typeface="Arial" pitchFamily="34" charset="0"/>
              <a:buChar char="•"/>
            </a:pPr>
            <a:r>
              <a:rPr lang="en-US" sz="2000" b="1" dirty="0">
                <a:latin typeface="Arial Narrow" pitchFamily="34" charset="0"/>
              </a:rPr>
              <a:t>Two of the five caretakers were suspected of drug abuse and had co-morbid mental health diagnoses</a:t>
            </a:r>
          </a:p>
          <a:p>
            <a:pPr>
              <a:lnSpc>
                <a:spcPct val="50000"/>
              </a:lnSpc>
            </a:pPr>
            <a:endParaRPr lang="en-US" sz="2000" b="1" dirty="0">
              <a:latin typeface="Arial Narrow" pitchFamily="34" charset="0"/>
            </a:endParaRPr>
          </a:p>
          <a:p>
            <a:r>
              <a:rPr lang="en-US" sz="2000" b="1" dirty="0">
                <a:latin typeface="Arial Narrow" pitchFamily="34" charset="0"/>
              </a:rPr>
              <a:t>Five children from three families were withdrawn prior to completion of the program. One family voluntarily withdrew, one family relocated, and the child from the third family was placed in an intensive care management program.</a:t>
            </a:r>
          </a:p>
        </p:txBody>
      </p:sp>
      <p:sp>
        <p:nvSpPr>
          <p:cNvPr id="18" name="Rectangle 17"/>
          <p:cNvSpPr/>
          <p:nvPr/>
        </p:nvSpPr>
        <p:spPr>
          <a:xfrm>
            <a:off x="23926800" y="2895600"/>
            <a:ext cx="3962400" cy="685800"/>
          </a:xfrm>
          <a:prstGeom prst="rect">
            <a:avLst/>
          </a:prstGeom>
        </p:spPr>
        <p:txBody>
          <a:bodyPr>
            <a:prstTxWarp prst="textStop">
              <a:avLst/>
            </a:prstTxWarp>
            <a:spAutoFit/>
          </a:bodyPr>
          <a:lstStyle/>
          <a:p>
            <a:pPr algn="ctr">
              <a:defRPr/>
            </a:pPr>
            <a:r>
              <a:rPr lang="en-US" sz="2400" b="1" dirty="0">
                <a:ln w="1905"/>
                <a:gradFill>
                  <a:gsLst>
                    <a:gs pos="35000">
                      <a:schemeClr val="accent5">
                        <a:lumMod val="75000"/>
                      </a:schemeClr>
                    </a:gs>
                    <a:gs pos="71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a:ea typeface="ＭＳ Ｐゴシック" charset="0"/>
                <a:cs typeface="Arial Narrow"/>
              </a:rPr>
              <a:t>Every Family Counts</a:t>
            </a:r>
            <a:endParaRPr lang="en-US" sz="2400" b="1" dirty="0">
              <a:ln w="1905"/>
              <a:gradFill>
                <a:gsLst>
                  <a:gs pos="35000">
                    <a:schemeClr val="accent5">
                      <a:lumMod val="75000"/>
                    </a:schemeClr>
                  </a:gs>
                  <a:gs pos="71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a:ea typeface="ＭＳ Ｐゴシック" charset="0"/>
              <a:cs typeface="Arial Narrow"/>
            </a:endParaRPr>
          </a:p>
        </p:txBody>
      </p:sp>
      <p:pic>
        <p:nvPicPr>
          <p:cNvPr id="3104" name="Picture 18" descr="Updareddd 3.jpg"/>
          <p:cNvPicPr>
            <a:picLocks noChangeAspect="1"/>
          </p:cNvPicPr>
          <p:nvPr/>
        </p:nvPicPr>
        <p:blipFill>
          <a:blip r:embed="rId11"/>
          <a:srcRect/>
          <a:stretch>
            <a:fillRect/>
          </a:stretch>
        </p:blipFill>
        <p:spPr bwMode="auto">
          <a:xfrm>
            <a:off x="16916400" y="11658600"/>
            <a:ext cx="6477000" cy="4603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Custom 1">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Blank Presentat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503238"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503238"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3478</TotalTime>
  <Words>810</Words>
  <Application>Microsoft Office PowerPoint</Application>
  <PresentationFormat>Custom</PresentationFormat>
  <Paragraphs>77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Times New Roman</vt:lpstr>
      <vt:lpstr>ＭＳ Ｐゴシック</vt:lpstr>
      <vt:lpstr>Arial</vt:lpstr>
      <vt:lpstr>Calibri</vt:lpstr>
      <vt:lpstr>Arial Black</vt:lpstr>
      <vt:lpstr>Arial Narrow</vt:lpstr>
      <vt:lpstr>Blank Presentation</vt:lpstr>
      <vt:lpstr>Slide 1</vt:lpstr>
    </vt:vector>
  </TitlesOfParts>
  <Company>University of California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Nutrition Department</dc:creator>
  <cp:lastModifiedBy>npearson</cp:lastModifiedBy>
  <cp:revision>172</cp:revision>
  <cp:lastPrinted>1998-09-03T21:09:00Z</cp:lastPrinted>
  <dcterms:created xsi:type="dcterms:W3CDTF">1998-08-31T18:15:40Z</dcterms:created>
  <dcterms:modified xsi:type="dcterms:W3CDTF">2012-04-05T20:05:58Z</dcterms:modified>
</cp:coreProperties>
</file>